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300" r:id="rId19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slide" Target="slides/slide13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Annual Savings (EUR)</c:v>
                </c:pt>
              </c:strCache>
            </c:strRef>
          </c:tx>
          <c:spPr>
            <a:solidFill>
              <a:srgbClr val="17B8A6"/>
            </a:solidFill>
            <a:effectLst/>
          </c:spPr>
          <c:invertIfNegative val="0"/>
          <c:dLbls>
            <c:numFmt formatCode="€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F153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Reduced Truck Trips</c:v>
                  </c:pt>
                  <c:pt idx="1">
                    <c:v>Consumables Optimization</c:v>
                  </c:pt>
                  <c:pt idx="2">
                    <c:v>EcoPrint Savings</c:v>
                  </c:pt>
                  <c:pt idx="3">
                    <c:v>Engineer Productivity &amp; Remote Support</c:v>
                  </c:pt>
                  <c:pt idx="4">
                    <c:v>SMB Expansion</c:v>
                  </c:pt>
                  <c:pt idx="5">
                    <c:v>Disconnection Rate Reduction</c:v>
                  </c:pt>
                  <c:pt idx="6">
                    <c:v>USB Device Monetization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900000</c:v>
                </c:pt>
                <c:pt idx="1">
                  <c:v>750000</c:v>
                </c:pt>
                <c:pt idx="2">
                  <c:v>500000</c:v>
                </c:pt>
                <c:pt idx="3">
                  <c:v>450000</c:v>
                </c:pt>
                <c:pt idx="4">
                  <c:v>400000</c:v>
                </c:pt>
                <c:pt idx="5">
                  <c:v>375000</c:v>
                </c:pt>
                <c:pt idx="6">
                  <c:v>288000</c:v>
                </c:pt>
              </c:numCache>
            </c:numRef>
          </c:val>
        </c:ser>
        <c:dLbls>
          <c:numFmt formatCode="€#,##0" sourceLinked="0"/>
          <c:txPr>
            <a:bodyPr/>
            <a:lstStyle/>
            <a:p>
              <a:pPr>
                <a:defRPr b="0" i="0" strike="noStrike" sz="1000" u="none">
                  <a:solidFill>
                    <a:srgbClr val="1F153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3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445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7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image" Target="../media/image-6-18.png"/><Relationship Id="rId19" Type="http://schemas.openxmlformats.org/officeDocument/2006/relationships/image" Target="../media/image-6-19.png"/><Relationship Id="rId20" Type="http://schemas.openxmlformats.org/officeDocument/2006/relationships/image" Target="../media/image-6-20.png"/><Relationship Id="rId21" Type="http://schemas.openxmlformats.org/officeDocument/2006/relationships/image" Target="../media/image-6-21.png"/><Relationship Id="rId22" Type="http://schemas.openxmlformats.org/officeDocument/2006/relationships/image" Target="../media/image-6-22.png"/><Relationship Id="rId23" Type="http://schemas.openxmlformats.org/officeDocument/2006/relationships/image" Target="../media/image-6-23.png"/><Relationship Id="rId24" Type="http://schemas.openxmlformats.org/officeDocument/2006/relationships/image" Target="../media/image-6-24.png"/><Relationship Id="rId25" Type="http://schemas.openxmlformats.org/officeDocument/2006/relationships/image" Target="../media/image-6-25.png"/><Relationship Id="rId26" Type="http://schemas.openxmlformats.org/officeDocument/2006/relationships/image" Target="../media/image-6-26.png"/><Relationship Id="rId27" Type="http://schemas.openxmlformats.org/officeDocument/2006/relationships/image" Target="../media/image-6-27.png"/><Relationship Id="rId28" Type="http://schemas.openxmlformats.org/officeDocument/2006/relationships/image" Target="../media/image-6-28.png"/><Relationship Id="rId29" Type="http://schemas.openxmlformats.org/officeDocument/2006/relationships/slideLayout" Target="../slideLayouts/slideLayout1.xml"/><Relationship Id="rId3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chart" Target="/ppt/charts/chart1.xml"/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8" Type="http://schemas.openxmlformats.org/officeDocument/2006/relationships/image" Target="../media/transplant-image24.png"/><Relationship Id="rId13" Type="http://schemas.openxmlformats.org/officeDocument/2006/relationships/image" Target="../media/transplant-image29.png"/><Relationship Id="rId3" Type="http://schemas.openxmlformats.org/officeDocument/2006/relationships/image" Target="../media/transplant-image19.png"/><Relationship Id="rId7" Type="http://schemas.openxmlformats.org/officeDocument/2006/relationships/image" Target="../media/transplant-image23.png"/><Relationship Id="rId12" Type="http://schemas.openxmlformats.org/officeDocument/2006/relationships/image" Target="../media/transplant-image28.png"/><Relationship Id="rId2" Type="http://schemas.openxmlformats.org/officeDocument/2006/relationships/image" Target="../media/transplant-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transplant-image22.png"/><Relationship Id="rId11" Type="http://schemas.openxmlformats.org/officeDocument/2006/relationships/image" Target="../media/transplant-image27.png"/><Relationship Id="rId5" Type="http://schemas.openxmlformats.org/officeDocument/2006/relationships/image" Target="../media/transplant-image21.png"/><Relationship Id="rId10" Type="http://schemas.openxmlformats.org/officeDocument/2006/relationships/image" Target="../media/transplant-image26.png"/><Relationship Id="rId4" Type="http://schemas.openxmlformats.org/officeDocument/2006/relationships/image" Target="../media/transplant-image20.png"/><Relationship Id="rId9" Type="http://schemas.openxmlformats.org/officeDocument/2006/relationships/image" Target="../media/transplant-image25.png"/><Relationship Id="rId14" Type="http://schemas.openxmlformats.org/officeDocument/2006/relationships/image" Target="../media/transplant-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180d763-2948-5c72-9a19-62844fd1774f/scratchpad/pitchdeck/assets/light_b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pic>
        <p:nvPicPr>
          <p:cNvPr id="3" name="Image 1" descr="/tmp/claude-0/-home-claude/5180d763-2948-5c72-9a19-62844fd1774f/scratchpad/pitchdeck/assets/ndd_icon_wordmark_v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57200"/>
            <a:ext cx="1447226" cy="457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458" y="429768"/>
            <a:ext cx="2194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E3D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endParaRPr lang="en-US" sz="2000" dirty="0"/>
          </a:p>
        </p:txBody>
      </p:sp>
      <p:pic>
        <p:nvPicPr>
          <p:cNvPr id="5" name="Image 2" descr="/tmp/claude-0/-home-claude/5180d763-2948-5c72-9a19-62844fd1774f/scratchpad/pitchdeck/assets/wd_icon_v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778" y="457200"/>
            <a:ext cx="777517" cy="420624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3340311" y="429768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35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Workspace</a:t>
            </a:r>
            <a:pPr algn="l" indent="0" marL="0">
              <a:buNone/>
            </a:pPr>
            <a:r>
              <a:rPr lang="en-US" sz="1700" b="1" spc="100" kern="0" dirty="0">
                <a:solidFill>
                  <a:srgbClr val="00A75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DYNAMICS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6583680" y="50292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200" kern="0" dirty="0">
                <a:solidFill>
                  <a:srgbClr val="C024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NDD ORBIX · PARTNER PITCH DECK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8640" y="1874520"/>
            <a:ext cx="107899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42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Orchestrating The Workspace.</a:t>
            </a:r>
            <a:endParaRPr lang="en-US" sz="4200" dirty="0"/>
          </a:p>
          <a:p>
            <a:pPr algn="l" indent="0" marL="0">
              <a:lnSpc>
                <a:spcPct val="108000"/>
              </a:lnSpc>
              <a:buNone/>
            </a:pPr>
            <a:r>
              <a:rPr lang="en-US" sz="42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Maximizing Profitability.</a:t>
            </a:r>
            <a:endParaRPr lang="en-US" sz="4200" dirty="0"/>
          </a:p>
        </p:txBody>
      </p:sp>
      <p:sp>
        <p:nvSpPr>
          <p:cNvPr id="9" name="Text 4"/>
          <p:cNvSpPr txBox="1"/>
          <p:nvPr/>
        </p:nvSpPr>
        <p:spPr>
          <a:xfrm>
            <a:off x="548640" y="3611880"/>
            <a:ext cx="8595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SaaS platform that monitors and manages every device and service across the digital workspace — turning fleet data into fewer costs, stronger margins, and happier customers.</a:t>
            </a:r>
            <a:endParaRPr lang="en-US" sz="1500" dirty="0"/>
          </a:p>
        </p:txBody>
      </p:sp>
      <p:sp>
        <p:nvSpPr>
          <p:cNvPr id="10" name="Shape 5"/>
          <p:cNvSpPr/>
          <p:nvPr/>
        </p:nvSpPr>
        <p:spPr>
          <a:xfrm>
            <a:off x="548640" y="4709160"/>
            <a:ext cx="3246120" cy="9144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11" name="Text 6"/>
          <p:cNvSpPr txBox="1"/>
          <p:nvPr/>
        </p:nvSpPr>
        <p:spPr>
          <a:xfrm>
            <a:off x="822960" y="4837176"/>
            <a:ext cx="2697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B1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25,000+</a:t>
            </a:r>
            <a:endParaRPr lang="en-US" sz="2400" dirty="0"/>
          </a:p>
        </p:txBody>
      </p:sp>
      <p:sp>
        <p:nvSpPr>
          <p:cNvPr id="12" name="Text 7"/>
          <p:cNvSpPr txBox="1"/>
          <p:nvPr/>
        </p:nvSpPr>
        <p:spPr>
          <a:xfrm>
            <a:off x="822960" y="5257800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customers · 43 countries</a:t>
            </a:r>
            <a:endParaRPr lang="en-US" sz="1100" dirty="0"/>
          </a:p>
        </p:txBody>
      </p:sp>
      <p:sp>
        <p:nvSpPr>
          <p:cNvPr id="13" name="Shape 8"/>
          <p:cNvSpPr/>
          <p:nvPr/>
        </p:nvSpPr>
        <p:spPr>
          <a:xfrm>
            <a:off x="4023360" y="4709160"/>
            <a:ext cx="3246120" cy="9144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14" name="Text 9"/>
          <p:cNvSpPr txBox="1"/>
          <p:nvPr/>
        </p:nvSpPr>
        <p:spPr>
          <a:xfrm>
            <a:off x="4297680" y="4837176"/>
            <a:ext cx="2697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B1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$25M+</a:t>
            </a:r>
            <a:endParaRPr lang="en-US" sz="2400" dirty="0"/>
          </a:p>
        </p:txBody>
      </p:sp>
      <p:sp>
        <p:nvSpPr>
          <p:cNvPr id="15" name="Text 10"/>
          <p:cNvSpPr txBox="1"/>
          <p:nvPr/>
        </p:nvSpPr>
        <p:spPr>
          <a:xfrm>
            <a:off x="4297680" y="5257800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SaaS revenue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7498080" y="4709160"/>
            <a:ext cx="3246120" cy="9144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17" name="Text 12"/>
          <p:cNvSpPr txBox="1"/>
          <p:nvPr/>
        </p:nvSpPr>
        <p:spPr>
          <a:xfrm>
            <a:off x="7772400" y="4837176"/>
            <a:ext cx="2697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B1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500+</a:t>
            </a:r>
            <a:endParaRPr lang="en-US" sz="2400" dirty="0"/>
          </a:p>
        </p:txBody>
      </p:sp>
      <p:sp>
        <p:nvSpPr>
          <p:cNvPr id="18" name="Text 13"/>
          <p:cNvSpPr txBox="1"/>
          <p:nvPr/>
        </p:nvSpPr>
        <p:spPr>
          <a:xfrm>
            <a:off x="7772400" y="5257800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 worldwide</a:t>
            </a:r>
            <a:endParaRPr lang="en-US" sz="1100" dirty="0"/>
          </a:p>
        </p:txBody>
      </p:sp>
      <p:sp>
        <p:nvSpPr>
          <p:cNvPr id="19" name="Text 14"/>
          <p:cNvSpPr txBox="1"/>
          <p:nvPr/>
        </p:nvSpPr>
        <p:spPr>
          <a:xfrm>
            <a:off x="548640" y="61722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by Workspace Dynamics — Official NDD Orbix Distributor  ·  October 2026</a:t>
            </a:r>
            <a:endParaRPr lang="en-US" sz="1050" dirty="0"/>
          </a:p>
        </p:txBody>
      </p:sp>
      <p:sp>
        <p:nvSpPr>
          <p:cNvPr id="20" name="Text 15"/>
          <p:cNvSpPr txBox="1"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180d763-2948-5c72-9a19-62844fd1774f/scratchpad/pitchdeck/assets/light_b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pic>
        <p:nvPicPr>
          <p:cNvPr id="3" name="Image 1" descr="/tmp/claude-0/-home-claude/5180d763-2948-5c72-9a19-62844fd1774f/scratchpad/pitchdeck/assets/ndd_icon_wordmark_v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47472"/>
            <a:ext cx="868335" cy="2743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63279" y="329184"/>
            <a:ext cx="201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E3D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endParaRPr lang="en-US" sz="1500" dirty="0"/>
          </a:p>
        </p:txBody>
      </p:sp>
      <p:pic>
        <p:nvPicPr>
          <p:cNvPr id="5" name="Image 2" descr="/tmp/claude-0/-home-claude/5180d763-2948-5c72-9a19-62844fd1774f/scratchpad/pitchdeck/assets/wd_icon_v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023" y="347472"/>
            <a:ext cx="507076" cy="274320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2399540" y="329184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035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Workspace</a:t>
            </a:r>
            <a:pPr algn="l" indent="0" marL="0">
              <a:buNone/>
            </a:pPr>
            <a:r>
              <a:rPr lang="en-US" sz="1250" b="1" spc="100" kern="0" dirty="0">
                <a:solidFill>
                  <a:srgbClr val="00A75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DYNAMICS</a:t>
            </a:r>
            <a:endParaRPr lang="en-US" sz="1250" dirty="0"/>
          </a:p>
        </p:txBody>
      </p:sp>
      <p:sp>
        <p:nvSpPr>
          <p:cNvPr id="7" name="Text 2"/>
          <p:cNvSpPr txBox="1"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8640" y="548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024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COMPANY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48640" y="86868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Global Scale, Built For Reliability</a:t>
            </a:r>
            <a:endParaRPr lang="en-US" sz="3200" dirty="0"/>
          </a:p>
        </p:txBody>
      </p:sp>
      <p:sp>
        <p:nvSpPr>
          <p:cNvPr id="10" name="Text 5"/>
          <p:cNvSpPr txBox="1"/>
          <p:nvPr/>
        </p:nvSpPr>
        <p:spPr>
          <a:xfrm>
            <a:off x="548640" y="160020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NDD operates NDD Orbix, a high-availability SaaS platform for managing the devices and services that make up the modern digital workspace — with continuous monitoring that keeps availability high, security tight, costs down, and operations aligned with ESG commitments.</a:t>
            </a:r>
            <a:endParaRPr lang="en-US" sz="1400" dirty="0"/>
          </a:p>
        </p:txBody>
      </p:sp>
      <p:sp>
        <p:nvSpPr>
          <p:cNvPr id="11" name="Shape 6"/>
          <p:cNvSpPr/>
          <p:nvPr/>
        </p:nvSpPr>
        <p:spPr>
          <a:xfrm>
            <a:off x="708660" y="2697480"/>
            <a:ext cx="2542032" cy="2286000"/>
          </a:xfrm>
          <a:prstGeom prst="roundRect">
            <a:avLst>
              <a:gd name="adj" fmla="val 3600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12" name="Shape 7"/>
          <p:cNvSpPr/>
          <p:nvPr/>
        </p:nvSpPr>
        <p:spPr>
          <a:xfrm>
            <a:off x="1705356" y="2971800"/>
            <a:ext cx="548640" cy="548640"/>
          </a:xfrm>
          <a:prstGeom prst="ellipse">
            <a:avLst/>
          </a:prstGeom>
          <a:solidFill>
            <a:srgbClr val="4B1E8C"/>
          </a:solidFill>
          <a:ln/>
        </p:spPr>
      </p:sp>
      <p:pic>
        <p:nvPicPr>
          <p:cNvPr id="13" name="Image 3" descr="/tmp/claude-0/-home-claude/5180d763-2948-5c72-9a19-62844fd1774f/scratchpad/pitchdeck/icons/user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7030" y="3103474"/>
            <a:ext cx="285293" cy="285293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845820" y="3703320"/>
            <a:ext cx="22677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25,000+</a:t>
            </a:r>
            <a:endParaRPr lang="en-US" sz="2200" dirty="0"/>
          </a:p>
        </p:txBody>
      </p:sp>
      <p:sp>
        <p:nvSpPr>
          <p:cNvPr id="15" name="Text 9"/>
          <p:cNvSpPr txBox="1"/>
          <p:nvPr/>
        </p:nvSpPr>
        <p:spPr>
          <a:xfrm>
            <a:off x="909828" y="4178808"/>
            <a:ext cx="21396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customers using our platforms — in 43 countries, 28 of them across EMEA &amp; APJ.</a:t>
            </a:r>
            <a:endParaRPr lang="en-US" sz="1050" dirty="0"/>
          </a:p>
        </p:txBody>
      </p:sp>
      <p:sp>
        <p:nvSpPr>
          <p:cNvPr id="16" name="Shape 10"/>
          <p:cNvSpPr/>
          <p:nvPr/>
        </p:nvSpPr>
        <p:spPr>
          <a:xfrm>
            <a:off x="3451860" y="2697480"/>
            <a:ext cx="2542032" cy="2286000"/>
          </a:xfrm>
          <a:prstGeom prst="roundRect">
            <a:avLst>
              <a:gd name="adj" fmla="val 3600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17" name="Shape 11"/>
          <p:cNvSpPr/>
          <p:nvPr/>
        </p:nvSpPr>
        <p:spPr>
          <a:xfrm>
            <a:off x="4448556" y="2971800"/>
            <a:ext cx="548640" cy="548640"/>
          </a:xfrm>
          <a:prstGeom prst="ellipse">
            <a:avLst/>
          </a:prstGeom>
          <a:solidFill>
            <a:srgbClr val="C0247E"/>
          </a:solidFill>
          <a:ln/>
        </p:spPr>
      </p:sp>
      <p:pic>
        <p:nvPicPr>
          <p:cNvPr id="18" name="Image 4" descr="/tmp/claude-0/-home-claude/5180d763-2948-5c72-9a19-62844fd1774f/scratchpad/pitchdeck/icons/dollar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0230" y="3103474"/>
            <a:ext cx="285293" cy="28529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3589020" y="3703320"/>
            <a:ext cx="22677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$25M+</a:t>
            </a:r>
            <a:endParaRPr lang="en-US" sz="2200" dirty="0"/>
          </a:p>
        </p:txBody>
      </p:sp>
      <p:sp>
        <p:nvSpPr>
          <p:cNvPr id="20" name="Text 13"/>
          <p:cNvSpPr txBox="1"/>
          <p:nvPr/>
        </p:nvSpPr>
        <p:spPr>
          <a:xfrm>
            <a:off x="3653028" y="4178808"/>
            <a:ext cx="21396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2025 NDD sold more than $25 million of software as a service.</a:t>
            </a:r>
            <a:endParaRPr lang="en-US" sz="1050" dirty="0"/>
          </a:p>
        </p:txBody>
      </p:sp>
      <p:sp>
        <p:nvSpPr>
          <p:cNvPr id="21" name="Shape 14"/>
          <p:cNvSpPr/>
          <p:nvPr/>
        </p:nvSpPr>
        <p:spPr>
          <a:xfrm>
            <a:off x="6195060" y="2697480"/>
            <a:ext cx="2542032" cy="2286000"/>
          </a:xfrm>
          <a:prstGeom prst="roundRect">
            <a:avLst>
              <a:gd name="adj" fmla="val 3600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22" name="Shape 15"/>
          <p:cNvSpPr/>
          <p:nvPr/>
        </p:nvSpPr>
        <p:spPr>
          <a:xfrm>
            <a:off x="7191756" y="2971800"/>
            <a:ext cx="548640" cy="548640"/>
          </a:xfrm>
          <a:prstGeom prst="ellipse">
            <a:avLst/>
          </a:prstGeom>
          <a:solidFill>
            <a:srgbClr val="17B8A6"/>
          </a:solidFill>
          <a:ln/>
        </p:spPr>
      </p:sp>
      <p:pic>
        <p:nvPicPr>
          <p:cNvPr id="23" name="Image 5" descr="/tmp/claude-0/-home-claude/5180d763-2948-5c72-9a19-62844fd1774f/scratchpad/pitchdeck/icons/award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3430" y="3103474"/>
            <a:ext cx="285293" cy="285293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6332220" y="3703320"/>
            <a:ext cx="22677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650+</a:t>
            </a:r>
            <a:endParaRPr lang="en-US" sz="2200" dirty="0"/>
          </a:p>
        </p:txBody>
      </p:sp>
      <p:sp>
        <p:nvSpPr>
          <p:cNvPr id="25" name="Text 17"/>
          <p:cNvSpPr txBox="1"/>
          <p:nvPr/>
        </p:nvSpPr>
        <p:spPr>
          <a:xfrm>
            <a:off x="6396228" y="4178808"/>
            <a:ext cx="21396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Talented colleagues driving innovation, technology, and support.</a:t>
            </a:r>
            <a:endParaRPr lang="en-US" sz="1050" dirty="0"/>
          </a:p>
        </p:txBody>
      </p:sp>
      <p:sp>
        <p:nvSpPr>
          <p:cNvPr id="26" name="Shape 18"/>
          <p:cNvSpPr/>
          <p:nvPr/>
        </p:nvSpPr>
        <p:spPr>
          <a:xfrm>
            <a:off x="8938260" y="2697480"/>
            <a:ext cx="2542032" cy="2286000"/>
          </a:xfrm>
          <a:prstGeom prst="roundRect">
            <a:avLst>
              <a:gd name="adj" fmla="val 3600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27" name="Shape 19"/>
          <p:cNvSpPr/>
          <p:nvPr/>
        </p:nvSpPr>
        <p:spPr>
          <a:xfrm>
            <a:off x="9934956" y="2971800"/>
            <a:ext cx="548640" cy="548640"/>
          </a:xfrm>
          <a:prstGeom prst="ellipse">
            <a:avLst/>
          </a:prstGeom>
          <a:solidFill>
            <a:srgbClr val="4B1E8C"/>
          </a:solidFill>
          <a:ln/>
        </p:spPr>
      </p:sp>
      <p:pic>
        <p:nvPicPr>
          <p:cNvPr id="28" name="Image 6" descr="/tmp/claude-0/-home-claude/5180d763-2948-5c72-9a19-62844fd1774f/scratchpad/pitchdeck/icons/globe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6630" y="3103474"/>
            <a:ext cx="285293" cy="285293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9075420" y="3703320"/>
            <a:ext cx="22677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500+</a:t>
            </a:r>
            <a:endParaRPr lang="en-US" sz="2200" dirty="0"/>
          </a:p>
        </p:txBody>
      </p:sp>
      <p:sp>
        <p:nvSpPr>
          <p:cNvPr id="30" name="Text 21"/>
          <p:cNvSpPr txBox="1"/>
          <p:nvPr/>
        </p:nvSpPr>
        <p:spPr>
          <a:xfrm>
            <a:off x="9139428" y="4178808"/>
            <a:ext cx="21396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 operating globally with NDD solutions.</a:t>
            </a:r>
            <a:endParaRPr lang="en-US" sz="1050" dirty="0"/>
          </a:p>
        </p:txBody>
      </p:sp>
      <p:sp>
        <p:nvSpPr>
          <p:cNvPr id="31" name="Shape 22"/>
          <p:cNvSpPr/>
          <p:nvPr/>
        </p:nvSpPr>
        <p:spPr>
          <a:xfrm>
            <a:off x="708660" y="5257800"/>
            <a:ext cx="10771632" cy="868680"/>
          </a:xfrm>
          <a:prstGeom prst="roundRect">
            <a:avLst>
              <a:gd name="adj" fmla="val 9474"/>
            </a:avLst>
          </a:prstGeom>
          <a:solidFill>
            <a:srgbClr val="F5F2FB"/>
          </a:solidFill>
          <a:ln/>
        </p:spPr>
      </p:sp>
      <p:sp>
        <p:nvSpPr>
          <p:cNvPr id="32" name="Shape 23"/>
          <p:cNvSpPr/>
          <p:nvPr/>
        </p:nvSpPr>
        <p:spPr>
          <a:xfrm>
            <a:off x="982980" y="544068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3" name="Image 7" descr="/tmp/claude-0/-home-claude/5180d763-2948-5c72-9a19-62844fd1774f/scratchpad/pitchdeck/icons/trending_teal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3564" y="5541264"/>
            <a:ext cx="301752" cy="301752"/>
          </a:xfrm>
          <a:prstGeom prst="rect">
            <a:avLst/>
          </a:prstGeom>
        </p:spPr>
      </p:pic>
      <p:sp>
        <p:nvSpPr>
          <p:cNvPr id="34" name="Text 24"/>
          <p:cNvSpPr txBox="1"/>
          <p:nvPr/>
        </p:nvSpPr>
        <p:spPr>
          <a:xfrm>
            <a:off x="1714500" y="5404104"/>
            <a:ext cx="94914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1.6 Million Trees Planted. </a:t>
            </a:r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 offsetting through our Green Carbon sustainability project — ESG built into the platform's own operations, not just the customers it serves.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180d763-2948-5c72-9a19-62844fd1774f/scratchpad/pitchdeck/assets/light_b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pic>
        <p:nvPicPr>
          <p:cNvPr id="3" name="Image 1" descr="/tmp/claude-0/-home-claude/5180d763-2948-5c72-9a19-62844fd1774f/scratchpad/pitchdeck/assets/ndd_icon_wordmark_v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47472"/>
            <a:ext cx="868335" cy="2743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63279" y="329184"/>
            <a:ext cx="201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E3D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endParaRPr lang="en-US" sz="1500" dirty="0"/>
          </a:p>
        </p:txBody>
      </p:sp>
      <p:pic>
        <p:nvPicPr>
          <p:cNvPr id="5" name="Image 2" descr="/tmp/claude-0/-home-claude/5180d763-2948-5c72-9a19-62844fd1774f/scratchpad/pitchdeck/assets/wd_icon_v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023" y="347472"/>
            <a:ext cx="507076" cy="274320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2399540" y="329184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035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Workspace</a:t>
            </a:r>
            <a:pPr algn="l" indent="0" marL="0">
              <a:buNone/>
            </a:pPr>
            <a:r>
              <a:rPr lang="en-US" sz="1250" b="1" spc="100" kern="0" dirty="0">
                <a:solidFill>
                  <a:srgbClr val="00A75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DYNAMICS</a:t>
            </a:r>
            <a:endParaRPr lang="en-US" sz="1250" dirty="0"/>
          </a:p>
        </p:txBody>
      </p:sp>
      <p:sp>
        <p:nvSpPr>
          <p:cNvPr id="7" name="Text 2"/>
          <p:cNvSpPr txBox="1"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8640" y="548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024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FOOTPRINT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48640" y="86868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Global Platform, Close To Home</a:t>
            </a:r>
            <a:endParaRPr lang="en-US" sz="3200" dirty="0"/>
          </a:p>
        </p:txBody>
      </p:sp>
      <p:sp>
        <p:nvSpPr>
          <p:cNvPr id="10" name="Text 5"/>
          <p:cNvSpPr txBox="1"/>
          <p:nvPr/>
        </p:nvSpPr>
        <p:spPr>
          <a:xfrm>
            <a:off x="548640" y="160020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Headquartered in Brazil, with international offices, R&amp;D, and support reaching every market the platform operates in.</a:t>
            </a:r>
            <a:endParaRPr lang="en-US" sz="1400" dirty="0"/>
          </a:p>
        </p:txBody>
      </p:sp>
      <p:sp>
        <p:nvSpPr>
          <p:cNvPr id="11" name="Shape 6"/>
          <p:cNvSpPr/>
          <p:nvPr/>
        </p:nvSpPr>
        <p:spPr>
          <a:xfrm>
            <a:off x="1088136" y="2276856"/>
            <a:ext cx="2212848" cy="2212848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5400000">
              <a:srgbClr val="3A2A55">
                <a:alpha val="20000"/>
              </a:srgbClr>
            </a:outerShdw>
          </a:effectLst>
        </p:spPr>
      </p:sp>
      <p:pic>
        <p:nvPicPr>
          <p:cNvPr id="12" name="Image 3" descr="/tmp/claude-0/-home-claude/5180d763-2948-5c72-9a19-62844fd1774f/scratchpad/pitchdeck/assets/ndd_hq_lage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2331720"/>
            <a:ext cx="2103120" cy="21031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48640" y="459943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NDD Headquarters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548640" y="4892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Lages, Santa Catarina · Brazil</a:t>
            </a:r>
            <a:endParaRPr lang="en-US" sz="1050" dirty="0"/>
          </a:p>
        </p:txBody>
      </p:sp>
      <p:sp>
        <p:nvSpPr>
          <p:cNvPr id="15" name="Shape 9"/>
          <p:cNvSpPr/>
          <p:nvPr/>
        </p:nvSpPr>
        <p:spPr>
          <a:xfrm>
            <a:off x="4160520" y="2331720"/>
            <a:ext cx="3625596" cy="1298448"/>
          </a:xfrm>
          <a:prstGeom prst="roundRect">
            <a:avLst>
              <a:gd name="adj" fmla="val 6338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16" name="Shape 10"/>
          <p:cNvSpPr/>
          <p:nvPr/>
        </p:nvSpPr>
        <p:spPr>
          <a:xfrm>
            <a:off x="4343400" y="2532888"/>
            <a:ext cx="420624" cy="420624"/>
          </a:xfrm>
          <a:prstGeom prst="ellipse">
            <a:avLst/>
          </a:prstGeom>
          <a:solidFill>
            <a:srgbClr val="4B1E8C"/>
          </a:solidFill>
          <a:ln/>
        </p:spPr>
      </p:sp>
      <p:pic>
        <p:nvPicPr>
          <p:cNvPr id="17" name="Image 4" descr="/tmp/claude-0/-home-claude/5180d763-2948-5c72-9a19-62844fd1774f/scratchpad/pitchdeck/icons/mappi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4350" y="2633838"/>
            <a:ext cx="218724" cy="218724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4873752" y="2487168"/>
            <a:ext cx="27569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Headquarters</a:t>
            </a:r>
            <a:endParaRPr lang="en-US" sz="1200" dirty="0"/>
          </a:p>
        </p:txBody>
      </p:sp>
      <p:sp>
        <p:nvSpPr>
          <p:cNvPr id="19" name="Text 12"/>
          <p:cNvSpPr txBox="1"/>
          <p:nvPr/>
        </p:nvSpPr>
        <p:spPr>
          <a:xfrm>
            <a:off x="4873752" y="2862072"/>
            <a:ext cx="27569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Brazil</a:t>
            </a:r>
            <a:endParaRPr lang="en-US" sz="1000" dirty="0"/>
          </a:p>
        </p:txBody>
      </p:sp>
      <p:sp>
        <p:nvSpPr>
          <p:cNvPr id="20" name="Shape 13"/>
          <p:cNvSpPr/>
          <p:nvPr/>
        </p:nvSpPr>
        <p:spPr>
          <a:xfrm>
            <a:off x="8014716" y="2331720"/>
            <a:ext cx="3625596" cy="1298448"/>
          </a:xfrm>
          <a:prstGeom prst="roundRect">
            <a:avLst>
              <a:gd name="adj" fmla="val 6338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21" name="Shape 14"/>
          <p:cNvSpPr/>
          <p:nvPr/>
        </p:nvSpPr>
        <p:spPr>
          <a:xfrm>
            <a:off x="8197596" y="2532888"/>
            <a:ext cx="420624" cy="420624"/>
          </a:xfrm>
          <a:prstGeom prst="ellipse">
            <a:avLst/>
          </a:prstGeom>
          <a:solidFill>
            <a:srgbClr val="C0247E"/>
          </a:solidFill>
          <a:ln/>
        </p:spPr>
      </p:sp>
      <p:pic>
        <p:nvPicPr>
          <p:cNvPr id="22" name="Image 5" descr="/tmp/claude-0/-home-claude/5180d763-2948-5c72-9a19-62844fd1774f/scratchpad/pitchdeck/icons/glob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8546" y="2633838"/>
            <a:ext cx="218724" cy="218724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8727948" y="2487168"/>
            <a:ext cx="27569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Headquarters</a:t>
            </a:r>
            <a:endParaRPr lang="en-US" sz="1200" dirty="0"/>
          </a:p>
        </p:txBody>
      </p:sp>
      <p:sp>
        <p:nvSpPr>
          <p:cNvPr id="24" name="Text 16"/>
          <p:cNvSpPr txBox="1"/>
          <p:nvPr/>
        </p:nvSpPr>
        <p:spPr>
          <a:xfrm>
            <a:off x="8727948" y="2862072"/>
            <a:ext cx="27569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Portugal · United States · Spain</a:t>
            </a:r>
            <a:endParaRPr lang="en-US" sz="1000" dirty="0"/>
          </a:p>
        </p:txBody>
      </p:sp>
      <p:sp>
        <p:nvSpPr>
          <p:cNvPr id="25" name="Shape 17"/>
          <p:cNvSpPr/>
          <p:nvPr/>
        </p:nvSpPr>
        <p:spPr>
          <a:xfrm>
            <a:off x="4160520" y="3813048"/>
            <a:ext cx="3625596" cy="1298448"/>
          </a:xfrm>
          <a:prstGeom prst="roundRect">
            <a:avLst>
              <a:gd name="adj" fmla="val 6338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26" name="Shape 18"/>
          <p:cNvSpPr/>
          <p:nvPr/>
        </p:nvSpPr>
        <p:spPr>
          <a:xfrm>
            <a:off x="4343400" y="4014216"/>
            <a:ext cx="420624" cy="420624"/>
          </a:xfrm>
          <a:prstGeom prst="ellipse">
            <a:avLst/>
          </a:prstGeom>
          <a:solidFill>
            <a:srgbClr val="17B8A6"/>
          </a:solidFill>
          <a:ln/>
        </p:spPr>
      </p:sp>
      <p:pic>
        <p:nvPicPr>
          <p:cNvPr id="27" name="Image 6" descr="/tmp/claude-0/-home-claude/5180d763-2948-5c72-9a19-62844fd1774f/scratchpad/pitchdeck/icons/cpu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4350" y="4115166"/>
            <a:ext cx="218724" cy="218724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4873752" y="3968496"/>
            <a:ext cx="27569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&amp; Development</a:t>
            </a:r>
            <a:endParaRPr lang="en-US" sz="1200" dirty="0"/>
          </a:p>
        </p:txBody>
      </p:sp>
      <p:sp>
        <p:nvSpPr>
          <p:cNvPr id="29" name="Text 20"/>
          <p:cNvSpPr txBox="1"/>
          <p:nvPr/>
        </p:nvSpPr>
        <p:spPr>
          <a:xfrm>
            <a:off x="4873752" y="4343400"/>
            <a:ext cx="27569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Brazil · Spain</a:t>
            </a:r>
            <a:endParaRPr lang="en-US" sz="1000" dirty="0"/>
          </a:p>
        </p:txBody>
      </p:sp>
      <p:sp>
        <p:nvSpPr>
          <p:cNvPr id="30" name="Shape 21"/>
          <p:cNvSpPr/>
          <p:nvPr/>
        </p:nvSpPr>
        <p:spPr>
          <a:xfrm>
            <a:off x="8014716" y="3813048"/>
            <a:ext cx="3625596" cy="1298448"/>
          </a:xfrm>
          <a:prstGeom prst="roundRect">
            <a:avLst>
              <a:gd name="adj" fmla="val 6338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31" name="Shape 22"/>
          <p:cNvSpPr/>
          <p:nvPr/>
        </p:nvSpPr>
        <p:spPr>
          <a:xfrm>
            <a:off x="8197596" y="4014216"/>
            <a:ext cx="420624" cy="420624"/>
          </a:xfrm>
          <a:prstGeom prst="ellipse">
            <a:avLst/>
          </a:prstGeom>
          <a:solidFill>
            <a:srgbClr val="4B1E8C"/>
          </a:solidFill>
          <a:ln/>
        </p:spPr>
      </p:sp>
      <p:pic>
        <p:nvPicPr>
          <p:cNvPr id="32" name="Image 7" descr="/tmp/claude-0/-home-claude/5180d763-2948-5c72-9a19-62844fd1774f/scratchpad/pitchdeck/icons/headphones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8546" y="4115166"/>
            <a:ext cx="218724" cy="218724"/>
          </a:xfrm>
          <a:prstGeom prst="rect">
            <a:avLst/>
          </a:prstGeom>
        </p:spPr>
      </p:pic>
      <p:sp>
        <p:nvSpPr>
          <p:cNvPr id="33" name="Text 23"/>
          <p:cNvSpPr txBox="1"/>
          <p:nvPr/>
        </p:nvSpPr>
        <p:spPr>
          <a:xfrm>
            <a:off x="8727948" y="3968496"/>
            <a:ext cx="27569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Centres</a:t>
            </a:r>
            <a:endParaRPr lang="en-US" sz="1200" dirty="0"/>
          </a:p>
        </p:txBody>
      </p:sp>
      <p:sp>
        <p:nvSpPr>
          <p:cNvPr id="34" name="Text 24"/>
          <p:cNvSpPr txBox="1"/>
          <p:nvPr/>
        </p:nvSpPr>
        <p:spPr>
          <a:xfrm>
            <a:off x="8727948" y="4343400"/>
            <a:ext cx="27569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coverage across the platform's footprint</a:t>
            </a:r>
            <a:endParaRPr lang="en-US" sz="1000" dirty="0"/>
          </a:p>
        </p:txBody>
      </p:sp>
      <p:sp>
        <p:nvSpPr>
          <p:cNvPr id="35" name="Shape 25"/>
          <p:cNvSpPr/>
          <p:nvPr/>
        </p:nvSpPr>
        <p:spPr>
          <a:xfrm>
            <a:off x="548640" y="5385816"/>
            <a:ext cx="11091672" cy="914400"/>
          </a:xfrm>
          <a:prstGeom prst="roundRect">
            <a:avLst>
              <a:gd name="adj" fmla="val 9000"/>
            </a:avLst>
          </a:prstGeom>
          <a:solidFill>
            <a:srgbClr val="4B1E8C"/>
          </a:solidFill>
          <a:ln/>
        </p:spPr>
      </p:sp>
      <p:sp>
        <p:nvSpPr>
          <p:cNvPr id="36" name="Text 26"/>
          <p:cNvSpPr txBox="1"/>
          <p:nvPr/>
        </p:nvSpPr>
        <p:spPr>
          <a:xfrm>
            <a:off x="914400" y="5495544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 In 43 Countries</a:t>
            </a:r>
            <a:endParaRPr lang="en-US" sz="2100" dirty="0"/>
          </a:p>
        </p:txBody>
      </p:sp>
      <p:sp>
        <p:nvSpPr>
          <p:cNvPr id="37" name="Text 27"/>
          <p:cNvSpPr txBox="1"/>
          <p:nvPr/>
        </p:nvSpPr>
        <p:spPr>
          <a:xfrm>
            <a:off x="914400" y="5916168"/>
            <a:ext cx="103601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E7DF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of them across EMEA &amp; APJ — spanning the Americas, Europe, Africa, and Asia-Pacific.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180d763-2948-5c72-9a19-62844fd1774f/scratchpad/pitchdeck/assets/light_b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pic>
        <p:nvPicPr>
          <p:cNvPr id="3" name="Image 1" descr="/tmp/claude-0/-home-claude/5180d763-2948-5c72-9a19-62844fd1774f/scratchpad/pitchdeck/assets/ndd_icon_wordmark_v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47472"/>
            <a:ext cx="868335" cy="2743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63279" y="329184"/>
            <a:ext cx="201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E3D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endParaRPr lang="en-US" sz="1500" dirty="0"/>
          </a:p>
        </p:txBody>
      </p:sp>
      <p:pic>
        <p:nvPicPr>
          <p:cNvPr id="5" name="Image 2" descr="/tmp/claude-0/-home-claude/5180d763-2948-5c72-9a19-62844fd1774f/scratchpad/pitchdeck/assets/wd_icon_v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023" y="347472"/>
            <a:ext cx="507076" cy="274320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2399540" y="329184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035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Workspace</a:t>
            </a:r>
            <a:pPr algn="l" indent="0" marL="0">
              <a:buNone/>
            </a:pPr>
            <a:r>
              <a:rPr lang="en-US" sz="1250" b="1" spc="100" kern="0" dirty="0">
                <a:solidFill>
                  <a:srgbClr val="00A75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DYNAMICS</a:t>
            </a:r>
            <a:endParaRPr lang="en-US" sz="1250" dirty="0"/>
          </a:p>
        </p:txBody>
      </p:sp>
      <p:sp>
        <p:nvSpPr>
          <p:cNvPr id="7" name="Text 2"/>
          <p:cNvSpPr txBox="1"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8640" y="548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024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PLATFORM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48640" y="86868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Meet NDD Orbix</a:t>
            </a:r>
            <a:endParaRPr lang="en-US" sz="3200" dirty="0"/>
          </a:p>
        </p:txBody>
      </p:sp>
      <p:sp>
        <p:nvSpPr>
          <p:cNvPr id="10" name="Text 5"/>
          <p:cNvSpPr txBox="1"/>
          <p:nvPr/>
        </p:nvSpPr>
        <p:spPr>
          <a:xfrm>
            <a:off x="548640" y="1600200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high-availability, cloud-enabled SaaS platform built for manufacturers, integrators, and print service providers delivering Workspace and Workplace as a Service. It monitors and manages every device and service across the digital workspace, turning fleet data into the insights that drive productivity, reliability, and lower costs.</a:t>
            </a:r>
            <a:endParaRPr lang="en-US" sz="1400" dirty="0"/>
          </a:p>
        </p:txBody>
      </p:sp>
      <p:sp>
        <p:nvSpPr>
          <p:cNvPr id="11" name="Shape 6"/>
          <p:cNvSpPr/>
          <p:nvPr/>
        </p:nvSpPr>
        <p:spPr>
          <a:xfrm>
            <a:off x="964692" y="2834640"/>
            <a:ext cx="1920240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12" name="Shape 7"/>
          <p:cNvSpPr/>
          <p:nvPr/>
        </p:nvSpPr>
        <p:spPr>
          <a:xfrm>
            <a:off x="1696212" y="3063240"/>
            <a:ext cx="457200" cy="457200"/>
          </a:xfrm>
          <a:prstGeom prst="ellipse">
            <a:avLst/>
          </a:prstGeom>
          <a:solidFill>
            <a:srgbClr val="4B1E8C"/>
          </a:solidFill>
          <a:ln/>
        </p:spPr>
      </p:sp>
      <p:pic>
        <p:nvPicPr>
          <p:cNvPr id="13" name="Image 3" descr="/tmp/claude-0/-home-claude/5180d763-2948-5c72-9a19-62844fd1774f/scratchpad/pitchdeck/icons/smartphon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5940" y="3172968"/>
            <a:ext cx="237744" cy="237744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074420" y="3657600"/>
            <a:ext cx="1700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Devices Management</a:t>
            </a:r>
            <a:endParaRPr lang="en-US" sz="1100" dirty="0"/>
          </a:p>
        </p:txBody>
      </p:sp>
      <p:sp>
        <p:nvSpPr>
          <p:cNvPr id="15" name="Shape 9"/>
          <p:cNvSpPr/>
          <p:nvPr/>
        </p:nvSpPr>
        <p:spPr>
          <a:xfrm>
            <a:off x="3049524" y="2834640"/>
            <a:ext cx="1920240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16" name="Shape 10"/>
          <p:cNvSpPr/>
          <p:nvPr/>
        </p:nvSpPr>
        <p:spPr>
          <a:xfrm>
            <a:off x="3781044" y="3063240"/>
            <a:ext cx="457200" cy="457200"/>
          </a:xfrm>
          <a:prstGeom prst="ellipse">
            <a:avLst/>
          </a:prstGeom>
          <a:solidFill>
            <a:srgbClr val="C0247E"/>
          </a:solidFill>
          <a:ln/>
        </p:spPr>
      </p:sp>
      <p:pic>
        <p:nvPicPr>
          <p:cNvPr id="17" name="Image 4" descr="/tmp/claude-0/-home-claude/5180d763-2948-5c72-9a19-62844fd1774f/scratchpad/pitchdeck/icons/cpu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0772" y="3172968"/>
            <a:ext cx="237744" cy="237744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3159252" y="3657600"/>
            <a:ext cx="1700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Automation Devices Management</a:t>
            </a:r>
            <a:endParaRPr lang="en-US" sz="1100" dirty="0"/>
          </a:p>
        </p:txBody>
      </p:sp>
      <p:sp>
        <p:nvSpPr>
          <p:cNvPr id="19" name="Shape 12"/>
          <p:cNvSpPr/>
          <p:nvPr/>
        </p:nvSpPr>
        <p:spPr>
          <a:xfrm>
            <a:off x="5134356" y="2834640"/>
            <a:ext cx="1920240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20" name="Shape 13"/>
          <p:cNvSpPr/>
          <p:nvPr/>
        </p:nvSpPr>
        <p:spPr>
          <a:xfrm>
            <a:off x="5865876" y="3063240"/>
            <a:ext cx="457200" cy="457200"/>
          </a:xfrm>
          <a:prstGeom prst="ellipse">
            <a:avLst/>
          </a:prstGeom>
          <a:solidFill>
            <a:srgbClr val="17B8A6"/>
          </a:solidFill>
          <a:ln/>
        </p:spPr>
      </p:sp>
      <p:pic>
        <p:nvPicPr>
          <p:cNvPr id="21" name="Image 5" descr="/tmp/claude-0/-home-claude/5180d763-2948-5c72-9a19-62844fd1774f/scratchpad/pitchdeck/icons/monitor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5604" y="3172968"/>
            <a:ext cx="237744" cy="237744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5244084" y="3657600"/>
            <a:ext cx="1700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Control</a:t>
            </a:r>
            <a:endParaRPr lang="en-US" sz="1100" dirty="0"/>
          </a:p>
        </p:txBody>
      </p:sp>
      <p:sp>
        <p:nvSpPr>
          <p:cNvPr id="23" name="Shape 15"/>
          <p:cNvSpPr/>
          <p:nvPr/>
        </p:nvSpPr>
        <p:spPr>
          <a:xfrm>
            <a:off x="7219188" y="2834640"/>
            <a:ext cx="1920240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24" name="Shape 16"/>
          <p:cNvSpPr/>
          <p:nvPr/>
        </p:nvSpPr>
        <p:spPr>
          <a:xfrm>
            <a:off x="7950708" y="3063240"/>
            <a:ext cx="457200" cy="457200"/>
          </a:xfrm>
          <a:prstGeom prst="ellipse">
            <a:avLst/>
          </a:prstGeom>
          <a:solidFill>
            <a:srgbClr val="4B1E8C"/>
          </a:solidFill>
          <a:ln/>
        </p:spPr>
      </p:sp>
      <p:pic>
        <p:nvPicPr>
          <p:cNvPr id="25" name="Image 6" descr="/tmp/claude-0/-home-claude/5180d763-2948-5c72-9a19-62844fd1774f/scratchpad/pitchdeck/icons/filetext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0436" y="3172968"/>
            <a:ext cx="237744" cy="237744"/>
          </a:xfrm>
          <a:prstGeom prst="rect">
            <a:avLst/>
          </a:prstGeom>
        </p:spPr>
      </p:pic>
      <p:sp>
        <p:nvSpPr>
          <p:cNvPr id="26" name="Text 17"/>
          <p:cNvSpPr txBox="1"/>
          <p:nvPr/>
        </p:nvSpPr>
        <p:spPr>
          <a:xfrm>
            <a:off x="7328916" y="3657600"/>
            <a:ext cx="1700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 Control</a:t>
            </a:r>
            <a:endParaRPr lang="en-US" sz="1100" dirty="0"/>
          </a:p>
        </p:txBody>
      </p:sp>
      <p:sp>
        <p:nvSpPr>
          <p:cNvPr id="27" name="Shape 18"/>
          <p:cNvSpPr/>
          <p:nvPr/>
        </p:nvSpPr>
        <p:spPr>
          <a:xfrm>
            <a:off x="9304020" y="2834640"/>
            <a:ext cx="1920240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28" name="Shape 19"/>
          <p:cNvSpPr/>
          <p:nvPr/>
        </p:nvSpPr>
        <p:spPr>
          <a:xfrm>
            <a:off x="10035540" y="3063240"/>
            <a:ext cx="457200" cy="457200"/>
          </a:xfrm>
          <a:prstGeom prst="ellipse">
            <a:avLst/>
          </a:prstGeom>
          <a:solidFill>
            <a:srgbClr val="C0247E"/>
          </a:solidFill>
          <a:ln/>
        </p:spPr>
      </p:sp>
      <p:pic>
        <p:nvPicPr>
          <p:cNvPr id="29" name="Image 7" descr="/tmp/claude-0/-home-claude/5180d763-2948-5c72-9a19-62844fd1774f/scratchpad/pitchdeck/icons/printer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45268" y="3172968"/>
            <a:ext cx="237744" cy="237744"/>
          </a:xfrm>
          <a:prstGeom prst="rect">
            <a:avLst/>
          </a:prstGeom>
        </p:spPr>
      </p:pic>
      <p:sp>
        <p:nvSpPr>
          <p:cNvPr id="30" name="Text 20"/>
          <p:cNvSpPr txBox="1"/>
          <p:nvPr/>
        </p:nvSpPr>
        <p:spPr>
          <a:xfrm>
            <a:off x="9413748" y="3657600"/>
            <a:ext cx="1700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Printer Management</a:t>
            </a:r>
            <a:endParaRPr lang="en-US" sz="1100" dirty="0"/>
          </a:p>
        </p:txBody>
      </p:sp>
      <p:sp>
        <p:nvSpPr>
          <p:cNvPr id="31" name="Shape 21"/>
          <p:cNvSpPr/>
          <p:nvPr/>
        </p:nvSpPr>
        <p:spPr>
          <a:xfrm>
            <a:off x="964692" y="4754880"/>
            <a:ext cx="10259568" cy="1005840"/>
          </a:xfrm>
          <a:prstGeom prst="roundRect">
            <a:avLst>
              <a:gd name="adj" fmla="val 8182"/>
            </a:avLst>
          </a:prstGeom>
          <a:solidFill>
            <a:srgbClr val="F5F2FB"/>
          </a:solidFill>
          <a:ln/>
        </p:spPr>
      </p:sp>
      <p:sp>
        <p:nvSpPr>
          <p:cNvPr id="32" name="Text 22"/>
          <p:cNvSpPr txBox="1"/>
          <p:nvPr/>
        </p:nvSpPr>
        <p:spPr>
          <a:xfrm>
            <a:off x="1284732" y="4882896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4B1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“Not five tools. One console.”</a:t>
            </a:r>
            <a:endParaRPr lang="en-US" sz="1700" dirty="0"/>
          </a:p>
        </p:txBody>
      </p:sp>
      <p:sp>
        <p:nvSpPr>
          <p:cNvPr id="33" name="Text 23"/>
          <p:cNvSpPr txBox="1"/>
          <p:nvPr/>
        </p:nvSpPr>
        <p:spPr>
          <a:xfrm>
            <a:off x="1284732" y="5303520"/>
            <a:ext cx="9619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Fully modular — adopt the pillars you need, when you need them, all under Platform Essentials: identity &amp; access, dashboards, reporting, alerts, and open integrations.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180d763-2948-5c72-9a19-62844fd1774f/scratchpad/pitchdeck/assets/light_b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pic>
        <p:nvPicPr>
          <p:cNvPr id="3" name="Image 1" descr="/tmp/claude-0/-home-claude/5180d763-2948-5c72-9a19-62844fd1774f/scratchpad/pitchdeck/assets/ndd_icon_wordmark_v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47472"/>
            <a:ext cx="868335" cy="2743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63279" y="329184"/>
            <a:ext cx="201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E3D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endParaRPr lang="en-US" sz="1500" dirty="0"/>
          </a:p>
        </p:txBody>
      </p:sp>
      <p:pic>
        <p:nvPicPr>
          <p:cNvPr id="5" name="Image 2" descr="/tmp/claude-0/-home-claude/5180d763-2948-5c72-9a19-62844fd1774f/scratchpad/pitchdeck/assets/wd_icon_v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023" y="347472"/>
            <a:ext cx="507076" cy="274320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2399540" y="329184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035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Workspace</a:t>
            </a:r>
            <a:pPr algn="l" indent="0" marL="0">
              <a:buNone/>
            </a:pPr>
            <a:r>
              <a:rPr lang="en-US" sz="1250" b="1" spc="100" kern="0" dirty="0">
                <a:solidFill>
                  <a:srgbClr val="00A75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DYNAMICS</a:t>
            </a:r>
            <a:endParaRPr lang="en-US" sz="1250" dirty="0"/>
          </a:p>
        </p:txBody>
      </p:sp>
      <p:sp>
        <p:nvSpPr>
          <p:cNvPr id="7" name="Text 2"/>
          <p:cNvSpPr txBox="1"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8640" y="548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024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PLATFORM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48640" y="86868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Pillars, Working As One</a:t>
            </a:r>
            <a:endParaRPr lang="en-US" sz="3200" dirty="0"/>
          </a:p>
        </p:txBody>
      </p:sp>
      <p:sp>
        <p:nvSpPr>
          <p:cNvPr id="10" name="Shape 5"/>
          <p:cNvSpPr/>
          <p:nvPr/>
        </p:nvSpPr>
        <p:spPr>
          <a:xfrm>
            <a:off x="534924" y="1417320"/>
            <a:ext cx="2084832" cy="365760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11" name="Shape 6"/>
          <p:cNvSpPr/>
          <p:nvPr/>
        </p:nvSpPr>
        <p:spPr>
          <a:xfrm>
            <a:off x="1321308" y="1673352"/>
            <a:ext cx="512064" cy="512064"/>
          </a:xfrm>
          <a:prstGeom prst="ellipse">
            <a:avLst/>
          </a:prstGeom>
          <a:solidFill>
            <a:srgbClr val="4B1E8C"/>
          </a:solidFill>
          <a:ln/>
        </p:spPr>
      </p:sp>
      <p:pic>
        <p:nvPicPr>
          <p:cNvPr id="12" name="Image 3" descr="/tmp/claude-0/-home-claude/5180d763-2948-5c72-9a19-62844fd1774f/scratchpad/pitchdeck/icons/smartphon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203" y="1796247"/>
            <a:ext cx="266273" cy="266273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672084" y="2331720"/>
            <a:ext cx="18105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Personal Devices Management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717804" y="3108960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inventory &amp; monitoring</a:t>
            </a:r>
            <a:endParaRPr lang="en-US" sz="950" dirty="0"/>
          </a:p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Device inventory &amp; monitoring</a:t>
            </a:r>
            <a:endParaRPr lang="en-US" sz="950" dirty="0"/>
          </a:p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Geolocation</a:t>
            </a:r>
            <a:endParaRPr lang="en-US" sz="950" dirty="0"/>
          </a:p>
        </p:txBody>
      </p:sp>
      <p:sp>
        <p:nvSpPr>
          <p:cNvPr id="15" name="Shape 9"/>
          <p:cNvSpPr/>
          <p:nvPr/>
        </p:nvSpPr>
        <p:spPr>
          <a:xfrm>
            <a:off x="2793492" y="1417320"/>
            <a:ext cx="2084832" cy="365760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16" name="Shape 10"/>
          <p:cNvSpPr/>
          <p:nvPr/>
        </p:nvSpPr>
        <p:spPr>
          <a:xfrm>
            <a:off x="3579876" y="1673352"/>
            <a:ext cx="512064" cy="512064"/>
          </a:xfrm>
          <a:prstGeom prst="ellipse">
            <a:avLst/>
          </a:prstGeom>
          <a:solidFill>
            <a:srgbClr val="C0247E"/>
          </a:solidFill>
          <a:ln/>
        </p:spPr>
      </p:sp>
      <p:pic>
        <p:nvPicPr>
          <p:cNvPr id="17" name="Image 4" descr="/tmp/claude-0/-home-claude/5180d763-2948-5c72-9a19-62844fd1774f/scratchpad/pitchdeck/icons/cpu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2771" y="1796247"/>
            <a:ext cx="266273" cy="266273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2930652" y="2331720"/>
            <a:ext cx="18105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Automation Devices Management</a:t>
            </a:r>
            <a:endParaRPr lang="en-US" sz="1300" dirty="0"/>
          </a:p>
        </p:txBody>
      </p:sp>
      <p:sp>
        <p:nvSpPr>
          <p:cNvPr id="19" name="Text 12"/>
          <p:cNvSpPr txBox="1"/>
          <p:nvPr/>
        </p:nvSpPr>
        <p:spPr>
          <a:xfrm>
            <a:off x="2976372" y="3108960"/>
            <a:ext cx="171907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Label printer inventory &amp; monitoring</a:t>
            </a:r>
            <a:endParaRPr lang="en-US" sz="950" dirty="0"/>
          </a:p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Collector inventory &amp; monitoring</a:t>
            </a:r>
            <a:endParaRPr lang="en-US" sz="950" dirty="0"/>
          </a:p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Odometer management</a:t>
            </a:r>
            <a:endParaRPr lang="en-US" sz="950" dirty="0"/>
          </a:p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supply intelligence</a:t>
            </a:r>
            <a:endParaRPr lang="en-US" sz="950" dirty="0"/>
          </a:p>
        </p:txBody>
      </p:sp>
      <p:sp>
        <p:nvSpPr>
          <p:cNvPr id="20" name="Shape 13"/>
          <p:cNvSpPr/>
          <p:nvPr/>
        </p:nvSpPr>
        <p:spPr>
          <a:xfrm>
            <a:off x="5052060" y="1417320"/>
            <a:ext cx="2084832" cy="365760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21" name="Shape 14"/>
          <p:cNvSpPr/>
          <p:nvPr/>
        </p:nvSpPr>
        <p:spPr>
          <a:xfrm>
            <a:off x="5838444" y="1673352"/>
            <a:ext cx="512064" cy="512064"/>
          </a:xfrm>
          <a:prstGeom prst="ellipse">
            <a:avLst/>
          </a:prstGeom>
          <a:solidFill>
            <a:srgbClr val="17B8A6"/>
          </a:solidFill>
          <a:ln/>
        </p:spPr>
      </p:sp>
      <p:pic>
        <p:nvPicPr>
          <p:cNvPr id="22" name="Image 5" descr="/tmp/claude-0/-home-claude/5180d763-2948-5c72-9a19-62844fd1774f/scratchpad/pitchdeck/icons/monitor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1339" y="1796247"/>
            <a:ext cx="266273" cy="266273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5189220" y="2331720"/>
            <a:ext cx="18105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Computer Control</a:t>
            </a:r>
            <a:endParaRPr lang="en-US" sz="1300" dirty="0"/>
          </a:p>
        </p:txBody>
      </p:sp>
      <p:sp>
        <p:nvSpPr>
          <p:cNvPr id="24" name="Text 16"/>
          <p:cNvSpPr txBox="1"/>
          <p:nvPr/>
        </p:nvSpPr>
        <p:spPr>
          <a:xfrm>
            <a:off x="5234940" y="3108960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inventory &amp; monitoring</a:t>
            </a:r>
            <a:endParaRPr lang="en-US" sz="950" dirty="0"/>
          </a:p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Geolocation</a:t>
            </a:r>
            <a:endParaRPr lang="en-US" sz="950" dirty="0"/>
          </a:p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Vulnerability monitoring</a:t>
            </a:r>
            <a:endParaRPr lang="en-US" sz="950" dirty="0"/>
          </a:p>
        </p:txBody>
      </p:sp>
      <p:sp>
        <p:nvSpPr>
          <p:cNvPr id="25" name="Shape 17"/>
          <p:cNvSpPr/>
          <p:nvPr/>
        </p:nvSpPr>
        <p:spPr>
          <a:xfrm>
            <a:off x="7310628" y="1417320"/>
            <a:ext cx="2084832" cy="365760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26" name="Shape 18"/>
          <p:cNvSpPr/>
          <p:nvPr/>
        </p:nvSpPr>
        <p:spPr>
          <a:xfrm>
            <a:off x="8097012" y="1673352"/>
            <a:ext cx="512064" cy="512064"/>
          </a:xfrm>
          <a:prstGeom prst="ellipse">
            <a:avLst/>
          </a:prstGeom>
          <a:solidFill>
            <a:srgbClr val="4B1E8C"/>
          </a:solidFill>
          <a:ln/>
        </p:spPr>
      </p:sp>
      <p:pic>
        <p:nvPicPr>
          <p:cNvPr id="27" name="Image 6" descr="/tmp/claude-0/-home-claude/5180d763-2948-5c72-9a19-62844fd1774f/scratchpad/pitchdeck/icons/filetext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9907" y="1796247"/>
            <a:ext cx="266273" cy="266273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7447788" y="2331720"/>
            <a:ext cx="18105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Print Control</a:t>
            </a:r>
            <a:endParaRPr lang="en-US" sz="1300" dirty="0"/>
          </a:p>
        </p:txBody>
      </p:sp>
      <p:sp>
        <p:nvSpPr>
          <p:cNvPr id="29" name="Text 20"/>
          <p:cNvSpPr txBox="1"/>
          <p:nvPr/>
        </p:nvSpPr>
        <p:spPr>
          <a:xfrm>
            <a:off x="7493508" y="3108960"/>
            <a:ext cx="171907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accounting by user</a:t>
            </a:r>
            <a:endParaRPr lang="en-US" sz="950" dirty="0"/>
          </a:p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Policies &amp; quotas</a:t>
            </a:r>
            <a:endParaRPr lang="en-US" sz="950" dirty="0"/>
          </a:p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Embedded accounting &amp; authentication</a:t>
            </a:r>
            <a:endParaRPr lang="en-US" sz="950" dirty="0"/>
          </a:p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Scan-to-user &amp; digitization workflows</a:t>
            </a:r>
            <a:endParaRPr lang="en-US" sz="950" dirty="0"/>
          </a:p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 printing &amp; secure release</a:t>
            </a:r>
            <a:endParaRPr lang="en-US" sz="950" dirty="0"/>
          </a:p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printing &amp; retention</a:t>
            </a:r>
            <a:endParaRPr lang="en-US" sz="950" dirty="0"/>
          </a:p>
        </p:txBody>
      </p:sp>
      <p:sp>
        <p:nvSpPr>
          <p:cNvPr id="30" name="Shape 21"/>
          <p:cNvSpPr/>
          <p:nvPr/>
        </p:nvSpPr>
        <p:spPr>
          <a:xfrm>
            <a:off x="9569196" y="1417320"/>
            <a:ext cx="2084832" cy="365760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31" name="Shape 22"/>
          <p:cNvSpPr/>
          <p:nvPr/>
        </p:nvSpPr>
        <p:spPr>
          <a:xfrm>
            <a:off x="10355580" y="1673352"/>
            <a:ext cx="512064" cy="512064"/>
          </a:xfrm>
          <a:prstGeom prst="ellipse">
            <a:avLst/>
          </a:prstGeom>
          <a:solidFill>
            <a:srgbClr val="C0247E"/>
          </a:solidFill>
          <a:ln/>
        </p:spPr>
      </p:sp>
      <p:pic>
        <p:nvPicPr>
          <p:cNvPr id="32" name="Image 7" descr="/tmp/claude-0/-home-claude/5180d763-2948-5c72-9a19-62844fd1774f/scratchpad/pitchdeck/icons/printer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78475" y="1796247"/>
            <a:ext cx="266273" cy="266273"/>
          </a:xfrm>
          <a:prstGeom prst="rect">
            <a:avLst/>
          </a:prstGeom>
        </p:spPr>
      </p:pic>
      <p:sp>
        <p:nvSpPr>
          <p:cNvPr id="33" name="Text 23"/>
          <p:cNvSpPr txBox="1"/>
          <p:nvPr/>
        </p:nvSpPr>
        <p:spPr>
          <a:xfrm>
            <a:off x="9706356" y="2331720"/>
            <a:ext cx="18105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Printer Management</a:t>
            </a:r>
            <a:endParaRPr lang="en-US" sz="1300" dirty="0"/>
          </a:p>
        </p:txBody>
      </p:sp>
      <p:sp>
        <p:nvSpPr>
          <p:cNvPr id="34" name="Text 24"/>
          <p:cNvSpPr txBox="1"/>
          <p:nvPr/>
        </p:nvSpPr>
        <p:spPr>
          <a:xfrm>
            <a:off x="9752076" y="3108960"/>
            <a:ext cx="171907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Printer inventory &amp; monitoring</a:t>
            </a:r>
            <a:endParaRPr lang="en-US" sz="950" dirty="0"/>
          </a:p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Accounting management</a:t>
            </a:r>
            <a:endParaRPr lang="en-US" sz="950" dirty="0"/>
          </a:p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supply intelligence</a:t>
            </a:r>
            <a:endParaRPr lang="en-US" sz="950" dirty="0"/>
          </a:p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queue administration</a:t>
            </a:r>
            <a:endParaRPr lang="en-US" sz="950" dirty="0"/>
          </a:p>
          <a:p>
            <a:pPr algn="l" marL="152400" indent="-152400">
              <a:lnSpc>
                <a:spcPct val="115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EcoPrint toner saver</a:t>
            </a:r>
            <a:endParaRPr lang="en-US" sz="950" dirty="0"/>
          </a:p>
        </p:txBody>
      </p:sp>
      <p:sp>
        <p:nvSpPr>
          <p:cNvPr id="35" name="Shape 25"/>
          <p:cNvSpPr/>
          <p:nvPr/>
        </p:nvSpPr>
        <p:spPr>
          <a:xfrm>
            <a:off x="1577340" y="5074920"/>
            <a:ext cx="0" cy="164592"/>
          </a:xfrm>
          <a:prstGeom prst="line">
            <a:avLst/>
          </a:prstGeom>
          <a:noFill/>
          <a:ln w="19050">
            <a:solidFill>
              <a:srgbClr val="4B1E8C"/>
            </a:solidFill>
            <a:prstDash val="solid"/>
          </a:ln>
        </p:spPr>
      </p:sp>
      <p:sp>
        <p:nvSpPr>
          <p:cNvPr id="36" name="Shape 26"/>
          <p:cNvSpPr/>
          <p:nvPr/>
        </p:nvSpPr>
        <p:spPr>
          <a:xfrm>
            <a:off x="1536192" y="5198364"/>
            <a:ext cx="82296" cy="82296"/>
          </a:xfrm>
          <a:prstGeom prst="ellipse">
            <a:avLst/>
          </a:prstGeom>
          <a:solidFill>
            <a:srgbClr val="4B1E8C"/>
          </a:solidFill>
          <a:ln/>
        </p:spPr>
      </p:sp>
      <p:sp>
        <p:nvSpPr>
          <p:cNvPr id="37" name="Shape 27"/>
          <p:cNvSpPr/>
          <p:nvPr/>
        </p:nvSpPr>
        <p:spPr>
          <a:xfrm>
            <a:off x="3835908" y="5074920"/>
            <a:ext cx="0" cy="164592"/>
          </a:xfrm>
          <a:prstGeom prst="line">
            <a:avLst/>
          </a:prstGeom>
          <a:noFill/>
          <a:ln w="19050">
            <a:solidFill>
              <a:srgbClr val="C0247E"/>
            </a:solidFill>
            <a:prstDash val="solid"/>
          </a:ln>
        </p:spPr>
      </p:sp>
      <p:sp>
        <p:nvSpPr>
          <p:cNvPr id="38" name="Shape 28"/>
          <p:cNvSpPr/>
          <p:nvPr/>
        </p:nvSpPr>
        <p:spPr>
          <a:xfrm>
            <a:off x="3794760" y="5198364"/>
            <a:ext cx="82296" cy="82296"/>
          </a:xfrm>
          <a:prstGeom prst="ellipse">
            <a:avLst/>
          </a:prstGeom>
          <a:solidFill>
            <a:srgbClr val="C0247E"/>
          </a:solidFill>
          <a:ln/>
        </p:spPr>
      </p:sp>
      <p:sp>
        <p:nvSpPr>
          <p:cNvPr id="39" name="Shape 29"/>
          <p:cNvSpPr/>
          <p:nvPr/>
        </p:nvSpPr>
        <p:spPr>
          <a:xfrm>
            <a:off x="6094476" y="5074920"/>
            <a:ext cx="0" cy="164592"/>
          </a:xfrm>
          <a:prstGeom prst="line">
            <a:avLst/>
          </a:prstGeom>
          <a:noFill/>
          <a:ln w="19050">
            <a:solidFill>
              <a:srgbClr val="17B8A6"/>
            </a:solidFill>
            <a:prstDash val="solid"/>
          </a:ln>
        </p:spPr>
      </p:sp>
      <p:sp>
        <p:nvSpPr>
          <p:cNvPr id="40" name="Shape 30"/>
          <p:cNvSpPr/>
          <p:nvPr/>
        </p:nvSpPr>
        <p:spPr>
          <a:xfrm>
            <a:off x="6053328" y="5198364"/>
            <a:ext cx="82296" cy="82296"/>
          </a:xfrm>
          <a:prstGeom prst="ellipse">
            <a:avLst/>
          </a:prstGeom>
          <a:solidFill>
            <a:srgbClr val="17B8A6"/>
          </a:solidFill>
          <a:ln/>
        </p:spPr>
      </p:sp>
      <p:sp>
        <p:nvSpPr>
          <p:cNvPr id="41" name="Shape 31"/>
          <p:cNvSpPr/>
          <p:nvPr/>
        </p:nvSpPr>
        <p:spPr>
          <a:xfrm>
            <a:off x="8353044" y="5074920"/>
            <a:ext cx="0" cy="164592"/>
          </a:xfrm>
          <a:prstGeom prst="line">
            <a:avLst/>
          </a:prstGeom>
          <a:noFill/>
          <a:ln w="19050">
            <a:solidFill>
              <a:srgbClr val="4B1E8C"/>
            </a:solidFill>
            <a:prstDash val="solid"/>
          </a:ln>
        </p:spPr>
      </p:sp>
      <p:sp>
        <p:nvSpPr>
          <p:cNvPr id="42" name="Shape 32"/>
          <p:cNvSpPr/>
          <p:nvPr/>
        </p:nvSpPr>
        <p:spPr>
          <a:xfrm>
            <a:off x="8311896" y="5198364"/>
            <a:ext cx="82296" cy="82296"/>
          </a:xfrm>
          <a:prstGeom prst="ellipse">
            <a:avLst/>
          </a:prstGeom>
          <a:solidFill>
            <a:srgbClr val="4B1E8C"/>
          </a:solidFill>
          <a:ln/>
        </p:spPr>
      </p:sp>
      <p:sp>
        <p:nvSpPr>
          <p:cNvPr id="43" name="Shape 33"/>
          <p:cNvSpPr/>
          <p:nvPr/>
        </p:nvSpPr>
        <p:spPr>
          <a:xfrm>
            <a:off x="10611612" y="5074920"/>
            <a:ext cx="0" cy="164592"/>
          </a:xfrm>
          <a:prstGeom prst="line">
            <a:avLst/>
          </a:prstGeom>
          <a:noFill/>
          <a:ln w="19050">
            <a:solidFill>
              <a:srgbClr val="C0247E"/>
            </a:solidFill>
            <a:prstDash val="solid"/>
          </a:ln>
        </p:spPr>
      </p:sp>
      <p:sp>
        <p:nvSpPr>
          <p:cNvPr id="44" name="Shape 34"/>
          <p:cNvSpPr/>
          <p:nvPr/>
        </p:nvSpPr>
        <p:spPr>
          <a:xfrm>
            <a:off x="10570464" y="5198364"/>
            <a:ext cx="82296" cy="82296"/>
          </a:xfrm>
          <a:prstGeom prst="ellipse">
            <a:avLst/>
          </a:prstGeom>
          <a:solidFill>
            <a:srgbClr val="C0247E"/>
          </a:solidFill>
          <a:ln/>
        </p:spPr>
      </p:sp>
      <p:sp>
        <p:nvSpPr>
          <p:cNvPr id="45" name="Shape 35"/>
          <p:cNvSpPr/>
          <p:nvPr/>
        </p:nvSpPr>
        <p:spPr>
          <a:xfrm>
            <a:off x="534924" y="5239512"/>
            <a:ext cx="11119104" cy="960120"/>
          </a:xfrm>
          <a:prstGeom prst="roundRect">
            <a:avLst>
              <a:gd name="adj" fmla="val 11429"/>
            </a:avLst>
          </a:prstGeom>
          <a:solidFill>
            <a:srgbClr val="F5F2FB"/>
          </a:solidFill>
          <a:ln w="12700">
            <a:solidFill>
              <a:srgbClr val="E3DCF0"/>
            </a:solidFill>
            <a:prstDash val="solid"/>
          </a:ln>
        </p:spPr>
      </p:sp>
      <p:sp>
        <p:nvSpPr>
          <p:cNvPr id="46" name="Text 36"/>
          <p:cNvSpPr txBox="1"/>
          <p:nvPr/>
        </p:nvSpPr>
        <p:spPr>
          <a:xfrm>
            <a:off x="717804" y="5330952"/>
            <a:ext cx="107533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4B1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ESSENTIALS  ·  SHARED AND INTERCHANGEABLE ACROSS EVERY PILLAR ABOVE</a:t>
            </a:r>
            <a:endParaRPr lang="en-US" sz="950" dirty="0"/>
          </a:p>
        </p:txBody>
      </p:sp>
      <p:sp>
        <p:nvSpPr>
          <p:cNvPr id="47" name="Shape 37"/>
          <p:cNvSpPr/>
          <p:nvPr/>
        </p:nvSpPr>
        <p:spPr>
          <a:xfrm>
            <a:off x="1309551" y="5605272"/>
            <a:ext cx="274320" cy="274320"/>
          </a:xfrm>
          <a:prstGeom prst="ellipse">
            <a:avLst/>
          </a:prstGeom>
          <a:solidFill>
            <a:srgbClr val="4B1E8C"/>
          </a:solidFill>
          <a:ln/>
        </p:spPr>
      </p:sp>
      <p:pic>
        <p:nvPicPr>
          <p:cNvPr id="48" name="Image 8" descr="/tmp/claude-0/-home-claude/5180d763-2948-5c72-9a19-62844fd1774f/scratchpad/pitchdeck/icons/key_white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5388" y="5671109"/>
            <a:ext cx="142646" cy="142646"/>
          </a:xfrm>
          <a:prstGeom prst="rect">
            <a:avLst/>
          </a:prstGeom>
        </p:spPr>
      </p:pic>
      <p:sp>
        <p:nvSpPr>
          <p:cNvPr id="49" name="Text 38"/>
          <p:cNvSpPr txBox="1"/>
          <p:nvPr/>
        </p:nvSpPr>
        <p:spPr>
          <a:xfrm>
            <a:off x="672084" y="5934456"/>
            <a:ext cx="15492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 &amp; Access</a:t>
            </a:r>
            <a:endParaRPr lang="en-US" sz="800" dirty="0"/>
          </a:p>
        </p:txBody>
      </p:sp>
      <p:sp>
        <p:nvSpPr>
          <p:cNvPr id="50" name="Shape 39"/>
          <p:cNvSpPr/>
          <p:nvPr/>
        </p:nvSpPr>
        <p:spPr>
          <a:xfrm>
            <a:off x="2858806" y="5605272"/>
            <a:ext cx="274320" cy="274320"/>
          </a:xfrm>
          <a:prstGeom prst="ellipse">
            <a:avLst/>
          </a:prstGeom>
          <a:solidFill>
            <a:srgbClr val="C0247E"/>
          </a:solidFill>
          <a:ln/>
        </p:spPr>
      </p:sp>
      <p:pic>
        <p:nvPicPr>
          <p:cNvPr id="51" name="Image 9" descr="/tmp/claude-0/-home-claude/5180d763-2948-5c72-9a19-62844fd1774f/scratchpad/pitchdeck/icons/cloud_white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24643" y="5671109"/>
            <a:ext cx="142646" cy="142646"/>
          </a:xfrm>
          <a:prstGeom prst="rect">
            <a:avLst/>
          </a:prstGeom>
        </p:spPr>
      </p:pic>
      <p:sp>
        <p:nvSpPr>
          <p:cNvPr id="52" name="Text 40"/>
          <p:cNvSpPr txBox="1"/>
          <p:nvPr/>
        </p:nvSpPr>
        <p:spPr>
          <a:xfrm>
            <a:off x="2221339" y="5934456"/>
            <a:ext cx="15492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Installs</a:t>
            </a:r>
            <a:endParaRPr lang="en-US" sz="800" dirty="0"/>
          </a:p>
        </p:txBody>
      </p:sp>
      <p:sp>
        <p:nvSpPr>
          <p:cNvPr id="53" name="Shape 41"/>
          <p:cNvSpPr/>
          <p:nvPr/>
        </p:nvSpPr>
        <p:spPr>
          <a:xfrm>
            <a:off x="4408061" y="5605272"/>
            <a:ext cx="274320" cy="274320"/>
          </a:xfrm>
          <a:prstGeom prst="ellipse">
            <a:avLst/>
          </a:prstGeom>
          <a:solidFill>
            <a:srgbClr val="17B8A6"/>
          </a:solidFill>
          <a:ln/>
        </p:spPr>
      </p:sp>
      <p:pic>
        <p:nvPicPr>
          <p:cNvPr id="54" name="Image 10" descr="/tmp/claude-0/-home-claude/5180d763-2948-5c72-9a19-62844fd1774f/scratchpad/pitchdeck/icons/piechart_white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73898" y="5671109"/>
            <a:ext cx="142646" cy="142646"/>
          </a:xfrm>
          <a:prstGeom prst="rect">
            <a:avLst/>
          </a:prstGeom>
        </p:spPr>
      </p:pic>
      <p:sp>
        <p:nvSpPr>
          <p:cNvPr id="55" name="Text 42"/>
          <p:cNvSpPr txBox="1"/>
          <p:nvPr/>
        </p:nvSpPr>
        <p:spPr>
          <a:xfrm>
            <a:off x="3770594" y="5934456"/>
            <a:ext cx="15492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Dashboards</a:t>
            </a:r>
            <a:endParaRPr lang="en-US" sz="800" dirty="0"/>
          </a:p>
        </p:txBody>
      </p:sp>
      <p:sp>
        <p:nvSpPr>
          <p:cNvPr id="56" name="Shape 43"/>
          <p:cNvSpPr/>
          <p:nvPr/>
        </p:nvSpPr>
        <p:spPr>
          <a:xfrm>
            <a:off x="5957316" y="5605272"/>
            <a:ext cx="274320" cy="274320"/>
          </a:xfrm>
          <a:prstGeom prst="ellipse">
            <a:avLst/>
          </a:prstGeom>
          <a:solidFill>
            <a:srgbClr val="4B1E8C"/>
          </a:solidFill>
          <a:ln/>
        </p:spPr>
      </p:sp>
      <p:pic>
        <p:nvPicPr>
          <p:cNvPr id="57" name="Image 11" descr="/tmp/claude-0/-home-claude/5180d763-2948-5c72-9a19-62844fd1774f/scratchpad/pitchdeck/icons/filetext_white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23153" y="5671109"/>
            <a:ext cx="142646" cy="142646"/>
          </a:xfrm>
          <a:prstGeom prst="rect">
            <a:avLst/>
          </a:prstGeom>
        </p:spPr>
      </p:pic>
      <p:sp>
        <p:nvSpPr>
          <p:cNvPr id="58" name="Text 44"/>
          <p:cNvSpPr txBox="1"/>
          <p:nvPr/>
        </p:nvSpPr>
        <p:spPr>
          <a:xfrm>
            <a:off x="5319849" y="5934456"/>
            <a:ext cx="15492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Generator</a:t>
            </a:r>
            <a:endParaRPr lang="en-US" sz="800" dirty="0"/>
          </a:p>
        </p:txBody>
      </p:sp>
      <p:sp>
        <p:nvSpPr>
          <p:cNvPr id="59" name="Shape 45"/>
          <p:cNvSpPr/>
          <p:nvPr/>
        </p:nvSpPr>
        <p:spPr>
          <a:xfrm>
            <a:off x="7506571" y="5605272"/>
            <a:ext cx="274320" cy="274320"/>
          </a:xfrm>
          <a:prstGeom prst="ellipse">
            <a:avLst/>
          </a:prstGeom>
          <a:solidFill>
            <a:srgbClr val="C0247E"/>
          </a:solidFill>
          <a:ln/>
        </p:spPr>
      </p:sp>
      <p:pic>
        <p:nvPicPr>
          <p:cNvPr id="60" name="Image 12" descr="/tmp/claude-0/-home-claude/5180d763-2948-5c72-9a19-62844fd1774f/scratchpad/pitchdeck/icons/link_white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72408" y="5671109"/>
            <a:ext cx="142646" cy="142646"/>
          </a:xfrm>
          <a:prstGeom prst="rect">
            <a:avLst/>
          </a:prstGeom>
        </p:spPr>
      </p:pic>
      <p:sp>
        <p:nvSpPr>
          <p:cNvPr id="61" name="Text 46"/>
          <p:cNvSpPr txBox="1"/>
          <p:nvPr/>
        </p:nvSpPr>
        <p:spPr>
          <a:xfrm>
            <a:off x="6869103" y="5934456"/>
            <a:ext cx="15492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Integrations API</a:t>
            </a:r>
            <a:endParaRPr lang="en-US" sz="800" dirty="0"/>
          </a:p>
        </p:txBody>
      </p:sp>
      <p:sp>
        <p:nvSpPr>
          <p:cNvPr id="62" name="Shape 47"/>
          <p:cNvSpPr/>
          <p:nvPr/>
        </p:nvSpPr>
        <p:spPr>
          <a:xfrm>
            <a:off x="9055826" y="5605272"/>
            <a:ext cx="274320" cy="274320"/>
          </a:xfrm>
          <a:prstGeom prst="ellipse">
            <a:avLst/>
          </a:prstGeom>
          <a:solidFill>
            <a:srgbClr val="17B8A6"/>
          </a:solidFill>
          <a:ln/>
        </p:spPr>
      </p:sp>
      <p:pic>
        <p:nvPicPr>
          <p:cNvPr id="63" name="Image 13" descr="/tmp/claude-0/-home-claude/5180d763-2948-5c72-9a19-62844fd1774f/scratchpad/pitchdeck/icons/bell_white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21663" y="5671109"/>
            <a:ext cx="142646" cy="142646"/>
          </a:xfrm>
          <a:prstGeom prst="rect">
            <a:avLst/>
          </a:prstGeom>
        </p:spPr>
      </p:pic>
      <p:sp>
        <p:nvSpPr>
          <p:cNvPr id="64" name="Text 48"/>
          <p:cNvSpPr txBox="1"/>
          <p:nvPr/>
        </p:nvSpPr>
        <p:spPr>
          <a:xfrm>
            <a:off x="8418358" y="5934456"/>
            <a:ext cx="15492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Alerts &amp; Workflows</a:t>
            </a:r>
            <a:endParaRPr lang="en-US" sz="800" dirty="0"/>
          </a:p>
        </p:txBody>
      </p:sp>
      <p:sp>
        <p:nvSpPr>
          <p:cNvPr id="65" name="Shape 49"/>
          <p:cNvSpPr/>
          <p:nvPr/>
        </p:nvSpPr>
        <p:spPr>
          <a:xfrm>
            <a:off x="10605081" y="5605272"/>
            <a:ext cx="274320" cy="274320"/>
          </a:xfrm>
          <a:prstGeom prst="ellipse">
            <a:avLst/>
          </a:prstGeom>
          <a:solidFill>
            <a:srgbClr val="4B1E8C"/>
          </a:solidFill>
          <a:ln/>
        </p:spPr>
      </p:sp>
      <p:pic>
        <p:nvPicPr>
          <p:cNvPr id="66" name="Image 14" descr="/tmp/claude-0/-home-claude/5180d763-2948-5c72-9a19-62844fd1774f/scratchpad/pitchdeck/icons/trending_white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670917" y="5671109"/>
            <a:ext cx="142646" cy="142646"/>
          </a:xfrm>
          <a:prstGeom prst="rect">
            <a:avLst/>
          </a:prstGeom>
        </p:spPr>
      </p:pic>
      <p:sp>
        <p:nvSpPr>
          <p:cNvPr id="67" name="Text 50"/>
          <p:cNvSpPr txBox="1"/>
          <p:nvPr/>
        </p:nvSpPr>
        <p:spPr>
          <a:xfrm>
            <a:off x="9967613" y="5934456"/>
            <a:ext cx="15492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Analytics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180d763-2948-5c72-9a19-62844fd1774f/scratchpad/pitchdeck/assets/light_b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pic>
        <p:nvPicPr>
          <p:cNvPr id="3" name="Image 1" descr="/tmp/claude-0/-home-claude/5180d763-2948-5c72-9a19-62844fd1774f/scratchpad/pitchdeck/assets/ndd_icon_wordmark_v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47472"/>
            <a:ext cx="868335" cy="2743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63279" y="329184"/>
            <a:ext cx="201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E3D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endParaRPr lang="en-US" sz="1500" dirty="0"/>
          </a:p>
        </p:txBody>
      </p:sp>
      <p:pic>
        <p:nvPicPr>
          <p:cNvPr id="5" name="Image 2" descr="/tmp/claude-0/-home-claude/5180d763-2948-5c72-9a19-62844fd1774f/scratchpad/pitchdeck/assets/wd_icon_v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023" y="347472"/>
            <a:ext cx="507076" cy="274320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2399540" y="329184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035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Workspace</a:t>
            </a:r>
            <a:pPr algn="l" indent="0" marL="0">
              <a:buNone/>
            </a:pPr>
            <a:r>
              <a:rPr lang="en-US" sz="1250" b="1" spc="100" kern="0" dirty="0">
                <a:solidFill>
                  <a:srgbClr val="00A75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DYNAMICS</a:t>
            </a:r>
            <a:endParaRPr lang="en-US" sz="1250" dirty="0"/>
          </a:p>
        </p:txBody>
      </p:sp>
      <p:sp>
        <p:nvSpPr>
          <p:cNvPr id="7" name="Text 2"/>
          <p:cNvSpPr txBox="1"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8640" y="548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024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NDD ORBIX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48640" y="86868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Nine Reasons This Platform Wins</a:t>
            </a:r>
            <a:endParaRPr lang="en-US" sz="2800" dirty="0"/>
          </a:p>
        </p:txBody>
      </p:sp>
      <p:sp>
        <p:nvSpPr>
          <p:cNvPr id="10" name="Shape 5"/>
          <p:cNvSpPr/>
          <p:nvPr/>
        </p:nvSpPr>
        <p:spPr>
          <a:xfrm>
            <a:off x="516636" y="1417320"/>
            <a:ext cx="3566160" cy="1115568"/>
          </a:xfrm>
          <a:prstGeom prst="roundRect">
            <a:avLst>
              <a:gd name="adj" fmla="val 7377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11" name="Shape 6"/>
          <p:cNvSpPr/>
          <p:nvPr/>
        </p:nvSpPr>
        <p:spPr>
          <a:xfrm>
            <a:off x="699516" y="1581912"/>
            <a:ext cx="384048" cy="384048"/>
          </a:xfrm>
          <a:prstGeom prst="ellipse">
            <a:avLst/>
          </a:prstGeom>
          <a:solidFill>
            <a:srgbClr val="4B1E8C"/>
          </a:solidFill>
          <a:ln/>
        </p:spPr>
      </p:sp>
      <p:pic>
        <p:nvPicPr>
          <p:cNvPr id="12" name="Image 3" descr="/tmp/claude-0/-home-claude/5180d763-2948-5c72-9a19-62844fd1774f/scratchpad/pitchdeck/icons/wifi_tea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688" y="1674084"/>
            <a:ext cx="199705" cy="199705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93292" y="1536192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Lowest Disconnection Rate</a:t>
            </a:r>
            <a:endParaRPr lang="en-US" sz="1150" dirty="0"/>
          </a:p>
        </p:txBody>
      </p:sp>
      <p:sp>
        <p:nvSpPr>
          <p:cNvPr id="14" name="Text 8"/>
          <p:cNvSpPr txBox="1"/>
          <p:nvPr/>
        </p:nvSpPr>
        <p:spPr>
          <a:xfrm>
            <a:off x="1193292" y="1892808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monitoring through a unique agent — others see disconnections of up to 30%.</a:t>
            </a:r>
            <a:endParaRPr lang="en-US" sz="950" dirty="0"/>
          </a:p>
        </p:txBody>
      </p:sp>
      <p:sp>
        <p:nvSpPr>
          <p:cNvPr id="15" name="Shape 9"/>
          <p:cNvSpPr/>
          <p:nvPr/>
        </p:nvSpPr>
        <p:spPr>
          <a:xfrm>
            <a:off x="4311396" y="1417320"/>
            <a:ext cx="3566160" cy="1115568"/>
          </a:xfrm>
          <a:prstGeom prst="roundRect">
            <a:avLst>
              <a:gd name="adj" fmla="val 7377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16" name="Shape 10"/>
          <p:cNvSpPr/>
          <p:nvPr/>
        </p:nvSpPr>
        <p:spPr>
          <a:xfrm>
            <a:off x="4494276" y="1581912"/>
            <a:ext cx="384048" cy="384048"/>
          </a:xfrm>
          <a:prstGeom prst="ellipse">
            <a:avLst/>
          </a:prstGeom>
          <a:solidFill>
            <a:srgbClr val="C0247E"/>
          </a:solidFill>
          <a:ln/>
        </p:spPr>
      </p:sp>
      <p:pic>
        <p:nvPicPr>
          <p:cNvPr id="17" name="Image 4" descr="/tmp/claude-0/-home-claude/5180d763-2948-5c72-9a19-62844fd1774f/scratchpad/pitchdeck/icons/shield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448" y="1674084"/>
            <a:ext cx="199705" cy="199705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4988052" y="1536192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 Governance &amp; Access Control</a:t>
            </a:r>
            <a:endParaRPr lang="en-US" sz="1150" dirty="0"/>
          </a:p>
        </p:txBody>
      </p:sp>
      <p:sp>
        <p:nvSpPr>
          <p:cNvPr id="19" name="Text 12"/>
          <p:cNvSpPr txBox="1"/>
          <p:nvPr/>
        </p:nvSpPr>
        <p:spPr>
          <a:xfrm>
            <a:off x="4988052" y="1892808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Strict control over who can print, and where, aligned to your security policy.</a:t>
            </a:r>
            <a:endParaRPr lang="en-US" sz="950" dirty="0"/>
          </a:p>
        </p:txBody>
      </p:sp>
      <p:sp>
        <p:nvSpPr>
          <p:cNvPr id="20" name="Shape 13"/>
          <p:cNvSpPr/>
          <p:nvPr/>
        </p:nvSpPr>
        <p:spPr>
          <a:xfrm>
            <a:off x="8106156" y="1417320"/>
            <a:ext cx="3566160" cy="1115568"/>
          </a:xfrm>
          <a:prstGeom prst="roundRect">
            <a:avLst>
              <a:gd name="adj" fmla="val 7377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21" name="Shape 14"/>
          <p:cNvSpPr/>
          <p:nvPr/>
        </p:nvSpPr>
        <p:spPr>
          <a:xfrm>
            <a:off x="8289036" y="1581912"/>
            <a:ext cx="384048" cy="384048"/>
          </a:xfrm>
          <a:prstGeom prst="ellipse">
            <a:avLst/>
          </a:prstGeom>
          <a:solidFill>
            <a:srgbClr val="17B8A6"/>
          </a:solidFill>
          <a:ln/>
        </p:spPr>
      </p:sp>
      <p:pic>
        <p:nvPicPr>
          <p:cNvPr id="22" name="Image 5" descr="/tmp/claude-0/-home-claude/5180d763-2948-5c72-9a19-62844fd1774f/scratchpad/pitchdeck/icons/trending_teal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1208" y="1674084"/>
            <a:ext cx="199705" cy="199705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8782812" y="1536192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Increased Profitability</a:t>
            </a:r>
            <a:endParaRPr lang="en-US" sz="1150" dirty="0"/>
          </a:p>
        </p:txBody>
      </p:sp>
      <p:sp>
        <p:nvSpPr>
          <p:cNvPr id="24" name="Text 16"/>
          <p:cNvSpPr txBox="1"/>
          <p:nvPr/>
        </p:nvSpPr>
        <p:spPr>
          <a:xfrm>
            <a:off x="8782812" y="1892808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20% savings on consumables, without compromising quality.</a:t>
            </a:r>
            <a:endParaRPr lang="en-US" sz="950" dirty="0"/>
          </a:p>
        </p:txBody>
      </p:sp>
      <p:sp>
        <p:nvSpPr>
          <p:cNvPr id="25" name="Shape 17"/>
          <p:cNvSpPr/>
          <p:nvPr/>
        </p:nvSpPr>
        <p:spPr>
          <a:xfrm>
            <a:off x="516636" y="2642616"/>
            <a:ext cx="3566160" cy="1115568"/>
          </a:xfrm>
          <a:prstGeom prst="roundRect">
            <a:avLst>
              <a:gd name="adj" fmla="val 7377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26" name="Shape 18"/>
          <p:cNvSpPr/>
          <p:nvPr/>
        </p:nvSpPr>
        <p:spPr>
          <a:xfrm>
            <a:off x="699516" y="2807208"/>
            <a:ext cx="384048" cy="384048"/>
          </a:xfrm>
          <a:prstGeom prst="ellipse">
            <a:avLst/>
          </a:prstGeom>
          <a:solidFill>
            <a:srgbClr val="4B1E8C"/>
          </a:solidFill>
          <a:ln/>
        </p:spPr>
      </p:sp>
      <p:pic>
        <p:nvPicPr>
          <p:cNvPr id="27" name="Image 6" descr="/tmp/claude-0/-home-claude/5180d763-2948-5c72-9a19-62844fd1774f/scratchpad/pitchdeck/icons/barchart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688" y="2899380"/>
            <a:ext cx="199705" cy="199705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193292" y="2761488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 In Sales</a:t>
            </a:r>
            <a:endParaRPr lang="en-US" sz="1150" dirty="0"/>
          </a:p>
        </p:txBody>
      </p:sp>
      <p:sp>
        <p:nvSpPr>
          <p:cNvPr id="29" name="Text 20"/>
          <p:cNvSpPr txBox="1"/>
          <p:nvPr/>
        </p:nvSpPr>
        <p:spPr>
          <a:xfrm>
            <a:off x="1193292" y="3118104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policies, print quotas, and Pull Printing become new revenue lines.</a:t>
            </a:r>
            <a:endParaRPr lang="en-US" sz="950" dirty="0"/>
          </a:p>
        </p:txBody>
      </p:sp>
      <p:sp>
        <p:nvSpPr>
          <p:cNvPr id="30" name="Shape 21"/>
          <p:cNvSpPr/>
          <p:nvPr/>
        </p:nvSpPr>
        <p:spPr>
          <a:xfrm>
            <a:off x="4311396" y="2642616"/>
            <a:ext cx="3566160" cy="1115568"/>
          </a:xfrm>
          <a:prstGeom prst="roundRect">
            <a:avLst>
              <a:gd name="adj" fmla="val 7377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31" name="Shape 22"/>
          <p:cNvSpPr/>
          <p:nvPr/>
        </p:nvSpPr>
        <p:spPr>
          <a:xfrm>
            <a:off x="4494276" y="2807208"/>
            <a:ext cx="384048" cy="384048"/>
          </a:xfrm>
          <a:prstGeom prst="ellipse">
            <a:avLst/>
          </a:prstGeom>
          <a:solidFill>
            <a:srgbClr val="C0247E"/>
          </a:solidFill>
          <a:ln/>
        </p:spPr>
      </p:sp>
      <p:pic>
        <p:nvPicPr>
          <p:cNvPr id="32" name="Image 7" descr="/tmp/claude-0/-home-claude/5180d763-2948-5c72-9a19-62844fd1774f/scratchpad/pitchdeck/icons/eye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6448" y="2899380"/>
            <a:ext cx="199705" cy="199705"/>
          </a:xfrm>
          <a:prstGeom prst="rect">
            <a:avLst/>
          </a:prstGeom>
        </p:spPr>
      </p:pic>
      <p:sp>
        <p:nvSpPr>
          <p:cNvPr id="33" name="Text 23"/>
          <p:cNvSpPr txBox="1"/>
          <p:nvPr/>
        </p:nvSpPr>
        <p:spPr>
          <a:xfrm>
            <a:off x="4988052" y="2761488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&amp; Security</a:t>
            </a:r>
            <a:endParaRPr lang="en-US" sz="1150" dirty="0"/>
          </a:p>
        </p:txBody>
      </p:sp>
      <p:sp>
        <p:nvSpPr>
          <p:cNvPr id="34" name="Text 24"/>
          <p:cNvSpPr txBox="1"/>
          <p:nvPr/>
        </p:nvSpPr>
        <p:spPr>
          <a:xfrm>
            <a:off x="4988052" y="3118104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geolocation, hardware/software inventory, and vulnerability monitoring.</a:t>
            </a:r>
            <a:endParaRPr lang="en-US" sz="950" dirty="0"/>
          </a:p>
        </p:txBody>
      </p:sp>
      <p:sp>
        <p:nvSpPr>
          <p:cNvPr id="35" name="Shape 25"/>
          <p:cNvSpPr/>
          <p:nvPr/>
        </p:nvSpPr>
        <p:spPr>
          <a:xfrm>
            <a:off x="8106156" y="2642616"/>
            <a:ext cx="3566160" cy="1115568"/>
          </a:xfrm>
          <a:prstGeom prst="roundRect">
            <a:avLst>
              <a:gd name="adj" fmla="val 7377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36" name="Shape 26"/>
          <p:cNvSpPr/>
          <p:nvPr/>
        </p:nvSpPr>
        <p:spPr>
          <a:xfrm>
            <a:off x="8289036" y="2807208"/>
            <a:ext cx="384048" cy="384048"/>
          </a:xfrm>
          <a:prstGeom prst="ellipse">
            <a:avLst/>
          </a:prstGeom>
          <a:solidFill>
            <a:srgbClr val="17B8A6"/>
          </a:solidFill>
          <a:ln/>
        </p:spPr>
      </p:sp>
      <p:pic>
        <p:nvPicPr>
          <p:cNvPr id="37" name="Image 8" descr="/tmp/claude-0/-home-claude/5180d763-2948-5c72-9a19-62844fd1774f/scratchpad/pitchdeck/icons/zap_white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81208" y="2899380"/>
            <a:ext cx="199705" cy="199705"/>
          </a:xfrm>
          <a:prstGeom prst="rect">
            <a:avLst/>
          </a:prstGeom>
        </p:spPr>
      </p:pic>
      <p:sp>
        <p:nvSpPr>
          <p:cNvPr id="38" name="Text 27"/>
          <p:cNvSpPr txBox="1"/>
          <p:nvPr/>
        </p:nvSpPr>
        <p:spPr>
          <a:xfrm>
            <a:off x="8782812" y="2761488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Reduces Implementation Costs</a:t>
            </a:r>
            <a:endParaRPr lang="en-US" sz="1150" dirty="0"/>
          </a:p>
        </p:txBody>
      </p:sp>
      <p:sp>
        <p:nvSpPr>
          <p:cNvPr id="39" name="Text 28"/>
          <p:cNvSpPr txBox="1"/>
          <p:nvPr/>
        </p:nvSpPr>
        <p:spPr>
          <a:xfrm>
            <a:off x="8782812" y="3118104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Remote, fast print-queue installs keep drivers current with far less manual work.</a:t>
            </a:r>
            <a:endParaRPr lang="en-US" sz="950" dirty="0"/>
          </a:p>
        </p:txBody>
      </p:sp>
      <p:sp>
        <p:nvSpPr>
          <p:cNvPr id="40" name="Shape 29"/>
          <p:cNvSpPr/>
          <p:nvPr/>
        </p:nvSpPr>
        <p:spPr>
          <a:xfrm>
            <a:off x="516636" y="3867912"/>
            <a:ext cx="3566160" cy="1115568"/>
          </a:xfrm>
          <a:prstGeom prst="roundRect">
            <a:avLst>
              <a:gd name="adj" fmla="val 7377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41" name="Shape 30"/>
          <p:cNvSpPr/>
          <p:nvPr/>
        </p:nvSpPr>
        <p:spPr>
          <a:xfrm>
            <a:off x="699516" y="4032504"/>
            <a:ext cx="384048" cy="384048"/>
          </a:xfrm>
          <a:prstGeom prst="ellipse">
            <a:avLst/>
          </a:prstGeom>
          <a:solidFill>
            <a:srgbClr val="4B1E8C"/>
          </a:solidFill>
          <a:ln/>
        </p:spPr>
      </p:sp>
      <p:pic>
        <p:nvPicPr>
          <p:cNvPr id="42" name="Image 9" descr="/tmp/claude-0/-home-claude/5180d763-2948-5c72-9a19-62844fd1774f/scratchpad/pitchdeck/icons/bell_white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1688" y="4124676"/>
            <a:ext cx="199705" cy="199705"/>
          </a:xfrm>
          <a:prstGeom prst="rect">
            <a:avLst/>
          </a:prstGeom>
        </p:spPr>
      </p:pic>
      <p:sp>
        <p:nvSpPr>
          <p:cNvPr id="43" name="Text 31"/>
          <p:cNvSpPr txBox="1"/>
          <p:nvPr/>
        </p:nvSpPr>
        <p:spPr>
          <a:xfrm>
            <a:off x="1193292" y="3986784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Elimination Of False Alerts</a:t>
            </a:r>
            <a:endParaRPr lang="en-US" sz="1150" dirty="0"/>
          </a:p>
        </p:txBody>
      </p:sp>
      <p:sp>
        <p:nvSpPr>
          <p:cNvPr id="44" name="Text 32"/>
          <p:cNvSpPr txBox="1"/>
          <p:nvPr/>
        </p:nvSpPr>
        <p:spPr>
          <a:xfrm>
            <a:off x="1193292" y="4343400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Smarter consumables intelligence cuts unnecessary shipments and waste.</a:t>
            </a:r>
            <a:endParaRPr lang="en-US" sz="950" dirty="0"/>
          </a:p>
        </p:txBody>
      </p:sp>
      <p:sp>
        <p:nvSpPr>
          <p:cNvPr id="45" name="Shape 33"/>
          <p:cNvSpPr/>
          <p:nvPr/>
        </p:nvSpPr>
        <p:spPr>
          <a:xfrm>
            <a:off x="4311396" y="3867912"/>
            <a:ext cx="3566160" cy="1115568"/>
          </a:xfrm>
          <a:prstGeom prst="roundRect">
            <a:avLst>
              <a:gd name="adj" fmla="val 7377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46" name="Shape 34"/>
          <p:cNvSpPr/>
          <p:nvPr/>
        </p:nvSpPr>
        <p:spPr>
          <a:xfrm>
            <a:off x="4494276" y="4032504"/>
            <a:ext cx="384048" cy="384048"/>
          </a:xfrm>
          <a:prstGeom prst="ellipse">
            <a:avLst/>
          </a:prstGeom>
          <a:solidFill>
            <a:srgbClr val="C0247E"/>
          </a:solidFill>
          <a:ln/>
        </p:spPr>
      </p:sp>
      <p:pic>
        <p:nvPicPr>
          <p:cNvPr id="47" name="Image 10" descr="/tmp/claude-0/-home-claude/5180d763-2948-5c72-9a19-62844fd1774f/scratchpad/pitchdeck/icons/link_white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86448" y="4124676"/>
            <a:ext cx="199705" cy="199705"/>
          </a:xfrm>
          <a:prstGeom prst="rect">
            <a:avLst/>
          </a:prstGeom>
        </p:spPr>
      </p:pic>
      <p:sp>
        <p:nvSpPr>
          <p:cNvPr id="48" name="Text 35"/>
          <p:cNvSpPr txBox="1"/>
          <p:nvPr/>
        </p:nvSpPr>
        <p:spPr>
          <a:xfrm>
            <a:off x="4988052" y="3986784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For USB &amp; Multi-Device</a:t>
            </a:r>
            <a:endParaRPr lang="en-US" sz="1150" dirty="0"/>
          </a:p>
        </p:txBody>
      </p:sp>
      <p:sp>
        <p:nvSpPr>
          <p:cNvPr id="49" name="Text 36"/>
          <p:cNvSpPr txBox="1"/>
          <p:nvPr/>
        </p:nvSpPr>
        <p:spPr>
          <a:xfrm>
            <a:off x="4988052" y="4343400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only multi-brand platform guaranteed to manage USB and non-networked devices.</a:t>
            </a:r>
            <a:endParaRPr lang="en-US" sz="950" dirty="0"/>
          </a:p>
        </p:txBody>
      </p:sp>
      <p:sp>
        <p:nvSpPr>
          <p:cNvPr id="50" name="Shape 37"/>
          <p:cNvSpPr/>
          <p:nvPr/>
        </p:nvSpPr>
        <p:spPr>
          <a:xfrm>
            <a:off x="8106156" y="3867912"/>
            <a:ext cx="3566160" cy="1115568"/>
          </a:xfrm>
          <a:prstGeom prst="roundRect">
            <a:avLst>
              <a:gd name="adj" fmla="val 7377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51" name="Shape 38"/>
          <p:cNvSpPr/>
          <p:nvPr/>
        </p:nvSpPr>
        <p:spPr>
          <a:xfrm>
            <a:off x="8289036" y="4032504"/>
            <a:ext cx="384048" cy="384048"/>
          </a:xfrm>
          <a:prstGeom prst="ellipse">
            <a:avLst/>
          </a:prstGeom>
          <a:solidFill>
            <a:srgbClr val="17B8A6"/>
          </a:solidFill>
          <a:ln/>
        </p:spPr>
      </p:sp>
      <p:pic>
        <p:nvPicPr>
          <p:cNvPr id="52" name="Image 11" descr="/tmp/claude-0/-home-claude/5180d763-2948-5c72-9a19-62844fd1774f/scratchpad/pitchdeck/icons/globe_white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81208" y="4124676"/>
            <a:ext cx="199705" cy="199705"/>
          </a:xfrm>
          <a:prstGeom prst="rect">
            <a:avLst/>
          </a:prstGeom>
        </p:spPr>
      </p:pic>
      <p:sp>
        <p:nvSpPr>
          <p:cNvPr id="53" name="Text 39"/>
          <p:cNvSpPr txBox="1"/>
          <p:nvPr/>
        </p:nvSpPr>
        <p:spPr>
          <a:xfrm>
            <a:off x="8782812" y="3986784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Optimization &amp; Sustainability</a:t>
            </a:r>
            <a:endParaRPr lang="en-US" sz="1150" dirty="0"/>
          </a:p>
        </p:txBody>
      </p:sp>
      <p:sp>
        <p:nvSpPr>
          <p:cNvPr id="54" name="Text 40"/>
          <p:cNvSpPr txBox="1"/>
          <p:nvPr/>
        </p:nvSpPr>
        <p:spPr>
          <a:xfrm>
            <a:off x="8782812" y="4343400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20% less consumable waste, with environmental-impact monitoring for ESG.</a:t>
            </a:r>
            <a:endParaRPr lang="en-US" sz="950" dirty="0"/>
          </a:p>
        </p:txBody>
      </p:sp>
      <p:sp>
        <p:nvSpPr>
          <p:cNvPr id="55" name="Text 41"/>
          <p:cNvSpPr txBox="1"/>
          <p:nvPr/>
        </p:nvSpPr>
        <p:spPr>
          <a:xfrm>
            <a:off x="516636" y="5221224"/>
            <a:ext cx="11155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024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TRULY MULTIBRAND FLEET CONTROL — CERTIFIED COMPATIBLE WITH</a:t>
            </a:r>
            <a:endParaRPr lang="en-US" sz="1000" dirty="0"/>
          </a:p>
        </p:txBody>
      </p:sp>
      <p:sp>
        <p:nvSpPr>
          <p:cNvPr id="56" name="Shape 42"/>
          <p:cNvSpPr/>
          <p:nvPr/>
        </p:nvSpPr>
        <p:spPr>
          <a:xfrm>
            <a:off x="516636" y="5477256"/>
            <a:ext cx="1298448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</p:spPr>
      </p:sp>
      <p:pic>
        <p:nvPicPr>
          <p:cNvPr id="57" name="Image 12" descr="/tmp/claude-0/-home-claude/5180d763-2948-5c72-9a19-62844fd1774f/scratchpad/pitchdeck/assets/mfg/ricoh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3342" y="5541264"/>
            <a:ext cx="565036" cy="256032"/>
          </a:xfrm>
          <a:prstGeom prst="rect">
            <a:avLst/>
          </a:prstGeom>
        </p:spPr>
      </p:pic>
      <p:sp>
        <p:nvSpPr>
          <p:cNvPr id="58" name="Shape 43"/>
          <p:cNvSpPr/>
          <p:nvPr/>
        </p:nvSpPr>
        <p:spPr>
          <a:xfrm>
            <a:off x="1924812" y="5477256"/>
            <a:ext cx="1298448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</p:spPr>
      </p:sp>
      <p:pic>
        <p:nvPicPr>
          <p:cNvPr id="59" name="Image 13" descr="/tmp/claude-0/-home-claude/5180d763-2948-5c72-9a19-62844fd1774f/scratchpad/pitchdeck/assets/mfg/xerox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35239" y="5541264"/>
            <a:ext cx="877594" cy="256032"/>
          </a:xfrm>
          <a:prstGeom prst="rect">
            <a:avLst/>
          </a:prstGeom>
        </p:spPr>
      </p:pic>
      <p:sp>
        <p:nvSpPr>
          <p:cNvPr id="60" name="Shape 44"/>
          <p:cNvSpPr/>
          <p:nvPr/>
        </p:nvSpPr>
        <p:spPr>
          <a:xfrm>
            <a:off x="3332988" y="5477256"/>
            <a:ext cx="1298448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</p:spPr>
      </p:sp>
      <p:pic>
        <p:nvPicPr>
          <p:cNvPr id="61" name="Image 14" descr="/tmp/claude-0/-home-claude/5180d763-2948-5c72-9a19-62844fd1774f/scratchpad/pitchdeck/assets/mfg/brother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28314" y="5541264"/>
            <a:ext cx="507797" cy="256032"/>
          </a:xfrm>
          <a:prstGeom prst="rect">
            <a:avLst/>
          </a:prstGeom>
        </p:spPr>
      </p:pic>
      <p:sp>
        <p:nvSpPr>
          <p:cNvPr id="62" name="Shape 45"/>
          <p:cNvSpPr/>
          <p:nvPr/>
        </p:nvSpPr>
        <p:spPr>
          <a:xfrm>
            <a:off x="4741164" y="5477256"/>
            <a:ext cx="1298448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</p:spPr>
      </p:sp>
      <p:pic>
        <p:nvPicPr>
          <p:cNvPr id="63" name="Image 15" descr="/tmp/claude-0/-home-claude/5180d763-2948-5c72-9a19-62844fd1774f/scratchpad/pitchdeck/assets/mfg/hp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08321" y="5541264"/>
            <a:ext cx="364134" cy="256032"/>
          </a:xfrm>
          <a:prstGeom prst="rect">
            <a:avLst/>
          </a:prstGeom>
        </p:spPr>
      </p:pic>
      <p:sp>
        <p:nvSpPr>
          <p:cNvPr id="64" name="Shape 46"/>
          <p:cNvSpPr/>
          <p:nvPr/>
        </p:nvSpPr>
        <p:spPr>
          <a:xfrm>
            <a:off x="6149340" y="5477256"/>
            <a:ext cx="1298448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</p:spPr>
      </p:sp>
      <p:pic>
        <p:nvPicPr>
          <p:cNvPr id="65" name="Image 16" descr="/tmp/claude-0/-home-claude/5180d763-2948-5c72-9a19-62844fd1774f/scratchpad/pitchdeck/assets/mfg/canon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16046" y="5541264"/>
            <a:ext cx="565036" cy="256032"/>
          </a:xfrm>
          <a:prstGeom prst="rect">
            <a:avLst/>
          </a:prstGeom>
        </p:spPr>
      </p:pic>
      <p:sp>
        <p:nvSpPr>
          <p:cNvPr id="66" name="Shape 47"/>
          <p:cNvSpPr/>
          <p:nvPr/>
        </p:nvSpPr>
        <p:spPr>
          <a:xfrm>
            <a:off x="7557516" y="5477256"/>
            <a:ext cx="1298448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</p:spPr>
      </p:sp>
      <p:pic>
        <p:nvPicPr>
          <p:cNvPr id="67" name="Image 17" descr="/tmp/claude-0/-home-claude/5180d763-2948-5c72-9a19-62844fd1774f/scratchpad/pitchdeck/assets/mfg/lexmark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952842" y="5541264"/>
            <a:ext cx="507797" cy="256032"/>
          </a:xfrm>
          <a:prstGeom prst="rect">
            <a:avLst/>
          </a:prstGeom>
        </p:spPr>
      </p:pic>
      <p:sp>
        <p:nvSpPr>
          <p:cNvPr id="68" name="Shape 48"/>
          <p:cNvSpPr/>
          <p:nvPr/>
        </p:nvSpPr>
        <p:spPr>
          <a:xfrm>
            <a:off x="8965692" y="5477256"/>
            <a:ext cx="1298448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</p:spPr>
      </p:sp>
      <p:pic>
        <p:nvPicPr>
          <p:cNvPr id="69" name="Image 18" descr="/tmp/claude-0/-home-claude/5180d763-2948-5c72-9a19-62844fd1774f/scratchpad/pitchdeck/assets/mfg/konica-minolta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332398" y="5541264"/>
            <a:ext cx="565036" cy="256032"/>
          </a:xfrm>
          <a:prstGeom prst="rect">
            <a:avLst/>
          </a:prstGeom>
        </p:spPr>
      </p:pic>
      <p:sp>
        <p:nvSpPr>
          <p:cNvPr id="70" name="Shape 49"/>
          <p:cNvSpPr/>
          <p:nvPr/>
        </p:nvSpPr>
        <p:spPr>
          <a:xfrm>
            <a:off x="10373868" y="5477256"/>
            <a:ext cx="1298448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</p:spPr>
      </p:sp>
      <p:pic>
        <p:nvPicPr>
          <p:cNvPr id="71" name="Image 19" descr="/tmp/claude-0/-home-claude/5180d763-2948-5c72-9a19-62844fd1774f/scratchpad/pitchdeck/assets/mfg/epson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769194" y="5541264"/>
            <a:ext cx="507797" cy="256032"/>
          </a:xfrm>
          <a:prstGeom prst="rect">
            <a:avLst/>
          </a:prstGeom>
        </p:spPr>
      </p:pic>
      <p:sp>
        <p:nvSpPr>
          <p:cNvPr id="72" name="Shape 50"/>
          <p:cNvSpPr/>
          <p:nvPr/>
        </p:nvSpPr>
        <p:spPr>
          <a:xfrm>
            <a:off x="516636" y="5934456"/>
            <a:ext cx="1298448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</p:spPr>
      </p:sp>
      <p:pic>
        <p:nvPicPr>
          <p:cNvPr id="73" name="Image 20" descr="/tmp/claude-0/-home-claude/5180d763-2948-5c72-9a19-62844fd1774f/scratchpad/pitchdeck/assets/mfg/kyocera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11962" y="5998464"/>
            <a:ext cx="507797" cy="256032"/>
          </a:xfrm>
          <a:prstGeom prst="rect">
            <a:avLst/>
          </a:prstGeom>
        </p:spPr>
      </p:pic>
      <p:sp>
        <p:nvSpPr>
          <p:cNvPr id="74" name="Shape 51"/>
          <p:cNvSpPr/>
          <p:nvPr/>
        </p:nvSpPr>
        <p:spPr>
          <a:xfrm>
            <a:off x="1924812" y="5934456"/>
            <a:ext cx="1298448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</p:spPr>
      </p:sp>
      <p:pic>
        <p:nvPicPr>
          <p:cNvPr id="75" name="Image 21" descr="/tmp/claude-0/-home-claude/5180d763-2948-5c72-9a19-62844fd1774f/scratchpad/pitchdeck/assets/mfg/sharp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291518" y="5998464"/>
            <a:ext cx="565036" cy="256032"/>
          </a:xfrm>
          <a:prstGeom prst="rect">
            <a:avLst/>
          </a:prstGeom>
        </p:spPr>
      </p:pic>
      <p:sp>
        <p:nvSpPr>
          <p:cNvPr id="76" name="Shape 52"/>
          <p:cNvSpPr/>
          <p:nvPr/>
        </p:nvSpPr>
        <p:spPr>
          <a:xfrm>
            <a:off x="3332988" y="5934456"/>
            <a:ext cx="1298448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</p:spPr>
      </p:sp>
      <p:pic>
        <p:nvPicPr>
          <p:cNvPr id="77" name="Image 22" descr="/tmp/claude-0/-home-claude/5180d763-2948-5c72-9a19-62844fd1774f/scratchpad/pitchdeck/assets/mfg/samsung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699694" y="5998464"/>
            <a:ext cx="565036" cy="256032"/>
          </a:xfrm>
          <a:prstGeom prst="rect">
            <a:avLst/>
          </a:prstGeom>
        </p:spPr>
      </p:pic>
      <p:sp>
        <p:nvSpPr>
          <p:cNvPr id="78" name="Shape 53"/>
          <p:cNvSpPr/>
          <p:nvPr/>
        </p:nvSpPr>
        <p:spPr>
          <a:xfrm>
            <a:off x="4741164" y="5934456"/>
            <a:ext cx="1298448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</p:spPr>
      </p:sp>
      <p:pic>
        <p:nvPicPr>
          <p:cNvPr id="79" name="Image 23" descr="/tmp/claude-0/-home-claude/5180d763-2948-5c72-9a19-62844fd1774f/scratchpad/pitchdeck/assets/mfg/pantum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107870" y="5998464"/>
            <a:ext cx="565036" cy="256032"/>
          </a:xfrm>
          <a:prstGeom prst="rect">
            <a:avLst/>
          </a:prstGeom>
        </p:spPr>
      </p:pic>
      <p:sp>
        <p:nvSpPr>
          <p:cNvPr id="80" name="Shape 54"/>
          <p:cNvSpPr/>
          <p:nvPr/>
        </p:nvSpPr>
        <p:spPr>
          <a:xfrm>
            <a:off x="6149340" y="5934456"/>
            <a:ext cx="1298448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</p:spPr>
      </p:sp>
      <p:pic>
        <p:nvPicPr>
          <p:cNvPr id="81" name="Image 24" descr="/tmp/claude-0/-home-claude/5180d763-2948-5c72-9a19-62844fd1774f/scratchpad/pitchdeck/assets/mfg/oki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516046" y="5998464"/>
            <a:ext cx="565036" cy="256032"/>
          </a:xfrm>
          <a:prstGeom prst="rect">
            <a:avLst/>
          </a:prstGeom>
        </p:spPr>
      </p:pic>
      <p:sp>
        <p:nvSpPr>
          <p:cNvPr id="82" name="Shape 55"/>
          <p:cNvSpPr/>
          <p:nvPr/>
        </p:nvSpPr>
        <p:spPr>
          <a:xfrm>
            <a:off x="7557516" y="5934456"/>
            <a:ext cx="1298448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</p:spPr>
      </p:sp>
      <p:pic>
        <p:nvPicPr>
          <p:cNvPr id="83" name="Image 25" descr="/tmp/claude-0/-home-claude/5180d763-2948-5c72-9a19-62844fd1774f/scratchpad/pitchdeck/assets/mfg/honeywell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767943" y="5998464"/>
            <a:ext cx="877594" cy="256032"/>
          </a:xfrm>
          <a:prstGeom prst="rect">
            <a:avLst/>
          </a:prstGeom>
        </p:spPr>
      </p:pic>
      <p:sp>
        <p:nvSpPr>
          <p:cNvPr id="84" name="Shape 56"/>
          <p:cNvSpPr/>
          <p:nvPr/>
        </p:nvSpPr>
        <p:spPr>
          <a:xfrm>
            <a:off x="8965692" y="5934456"/>
            <a:ext cx="1298448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</p:spPr>
      </p:sp>
      <p:pic>
        <p:nvPicPr>
          <p:cNvPr id="85" name="Image 26" descr="/tmp/claude-0/-home-claude/5180d763-2948-5c72-9a19-62844fd1774f/scratchpad/pitchdeck/assets/mfg/zebra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249156" y="5998464"/>
            <a:ext cx="731520" cy="256032"/>
          </a:xfrm>
          <a:prstGeom prst="rect">
            <a:avLst/>
          </a:prstGeom>
        </p:spPr>
      </p:pic>
      <p:sp>
        <p:nvSpPr>
          <p:cNvPr id="86" name="Shape 57"/>
          <p:cNvSpPr/>
          <p:nvPr/>
        </p:nvSpPr>
        <p:spPr>
          <a:xfrm>
            <a:off x="10373868" y="5934456"/>
            <a:ext cx="1298448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</p:spPr>
      </p:sp>
      <p:pic>
        <p:nvPicPr>
          <p:cNvPr id="87" name="Image 27" descr="/tmp/claude-0/-home-claude/5180d763-2948-5c72-9a19-62844fd1774f/scratchpad/pitchdeck/assets/mfg/fujifilm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493026" y="5998464"/>
            <a:ext cx="1060132" cy="2560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180d763-2948-5c72-9a19-62844fd1774f/scratchpad/pitchdeck/assets/light_b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pic>
        <p:nvPicPr>
          <p:cNvPr id="3" name="Image 1" descr="/tmp/claude-0/-home-claude/5180d763-2948-5c72-9a19-62844fd1774f/scratchpad/pitchdeck/assets/ndd_icon_wordmark_v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47472"/>
            <a:ext cx="868335" cy="2743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63279" y="329184"/>
            <a:ext cx="201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E3D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endParaRPr lang="en-US" sz="1500" dirty="0"/>
          </a:p>
        </p:txBody>
      </p:sp>
      <p:pic>
        <p:nvPicPr>
          <p:cNvPr id="5" name="Image 2" descr="/tmp/claude-0/-home-claude/5180d763-2948-5c72-9a19-62844fd1774f/scratchpad/pitchdeck/assets/wd_icon_v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023" y="347472"/>
            <a:ext cx="507076" cy="274320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2399540" y="329184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035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Workspace</a:t>
            </a:r>
            <a:pPr algn="l" indent="0" marL="0">
              <a:buNone/>
            </a:pPr>
            <a:r>
              <a:rPr lang="en-US" sz="1250" b="1" spc="100" kern="0" dirty="0">
                <a:solidFill>
                  <a:srgbClr val="00A75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DYNAMICS</a:t>
            </a:r>
            <a:endParaRPr lang="en-US" sz="1250" dirty="0"/>
          </a:p>
        </p:txBody>
      </p:sp>
      <p:sp>
        <p:nvSpPr>
          <p:cNvPr id="7" name="Text 2"/>
          <p:cNvSpPr txBox="1"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8640" y="548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024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NDD PRINT MANAGEMENT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48640" y="86868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Power Of NDD Print Management</a:t>
            </a:r>
            <a:endParaRPr lang="en-US" sz="2800" dirty="0"/>
          </a:p>
        </p:txBody>
      </p:sp>
      <p:sp>
        <p:nvSpPr>
          <p:cNvPr id="10" name="Shape 5"/>
          <p:cNvSpPr/>
          <p:nvPr/>
        </p:nvSpPr>
        <p:spPr>
          <a:xfrm>
            <a:off x="516636" y="1737360"/>
            <a:ext cx="3566160" cy="1444752"/>
          </a:xfrm>
          <a:prstGeom prst="roundRect">
            <a:avLst>
              <a:gd name="adj" fmla="val 5696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11" name="Shape 6"/>
          <p:cNvSpPr/>
          <p:nvPr/>
        </p:nvSpPr>
        <p:spPr>
          <a:xfrm>
            <a:off x="717804" y="1938528"/>
            <a:ext cx="420624" cy="420624"/>
          </a:xfrm>
          <a:prstGeom prst="ellipse">
            <a:avLst/>
          </a:prstGeom>
          <a:solidFill>
            <a:srgbClr val="4B1E8C"/>
          </a:solidFill>
          <a:ln/>
        </p:spPr>
      </p:sp>
      <p:pic>
        <p:nvPicPr>
          <p:cNvPr id="12" name="Image 3" descr="/tmp/claude-0/-home-claude/5180d763-2948-5c72-9a19-62844fd1774f/scratchpad/pitchdeck/icons/target_tea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754" y="2039478"/>
            <a:ext cx="218724" cy="218724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266444" y="1901952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Accounting Accuracy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266444" y="2304288"/>
            <a:ext cx="2651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Captured directly from the device, not the spooler — the most accurate technology in the market.</a:t>
            </a:r>
            <a:endParaRPr lang="en-US" sz="1000" dirty="0"/>
          </a:p>
        </p:txBody>
      </p:sp>
      <p:sp>
        <p:nvSpPr>
          <p:cNvPr id="15" name="Shape 9"/>
          <p:cNvSpPr/>
          <p:nvPr/>
        </p:nvSpPr>
        <p:spPr>
          <a:xfrm>
            <a:off x="4311396" y="1737360"/>
            <a:ext cx="3566160" cy="1444752"/>
          </a:xfrm>
          <a:prstGeom prst="roundRect">
            <a:avLst>
              <a:gd name="adj" fmla="val 5696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16" name="Shape 10"/>
          <p:cNvSpPr/>
          <p:nvPr/>
        </p:nvSpPr>
        <p:spPr>
          <a:xfrm>
            <a:off x="4512564" y="1938528"/>
            <a:ext cx="420624" cy="420624"/>
          </a:xfrm>
          <a:prstGeom prst="ellipse">
            <a:avLst/>
          </a:prstGeom>
          <a:solidFill>
            <a:srgbClr val="C0247E"/>
          </a:solidFill>
          <a:ln/>
        </p:spPr>
      </p:sp>
      <p:pic>
        <p:nvPicPr>
          <p:cNvPr id="17" name="Image 4" descr="/tmp/claude-0/-home-claude/5180d763-2948-5c72-9a19-62844fd1774f/scratchpad/pitchdeck/icons/layer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3514" y="2039478"/>
            <a:ext cx="218724" cy="218724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5061204" y="1901952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Multivendor Support</a:t>
            </a:r>
            <a:endParaRPr lang="en-US" sz="1200" dirty="0"/>
          </a:p>
        </p:txBody>
      </p:sp>
      <p:sp>
        <p:nvSpPr>
          <p:cNvPr id="19" name="Text 12"/>
          <p:cNvSpPr txBox="1"/>
          <p:nvPr/>
        </p:nvSpPr>
        <p:spPr>
          <a:xfrm>
            <a:off x="5061204" y="2304288"/>
            <a:ext cx="2651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user experience across every manufacturer a reseller supports.</a:t>
            </a:r>
            <a:endParaRPr lang="en-US" sz="1000" dirty="0"/>
          </a:p>
        </p:txBody>
      </p:sp>
      <p:sp>
        <p:nvSpPr>
          <p:cNvPr id="20" name="Shape 13"/>
          <p:cNvSpPr/>
          <p:nvPr/>
        </p:nvSpPr>
        <p:spPr>
          <a:xfrm>
            <a:off x="8106156" y="1737360"/>
            <a:ext cx="3566160" cy="1444752"/>
          </a:xfrm>
          <a:prstGeom prst="roundRect">
            <a:avLst>
              <a:gd name="adj" fmla="val 5696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21" name="Shape 14"/>
          <p:cNvSpPr/>
          <p:nvPr/>
        </p:nvSpPr>
        <p:spPr>
          <a:xfrm>
            <a:off x="8307324" y="1938528"/>
            <a:ext cx="420624" cy="420624"/>
          </a:xfrm>
          <a:prstGeom prst="ellipse">
            <a:avLst/>
          </a:prstGeom>
          <a:solidFill>
            <a:srgbClr val="17B8A6"/>
          </a:solidFill>
          <a:ln/>
        </p:spPr>
      </p:sp>
      <p:pic>
        <p:nvPicPr>
          <p:cNvPr id="22" name="Image 5" descr="/tmp/claude-0/-home-claude/5180d763-2948-5c72-9a19-62844fd1774f/scratchpad/pitchdeck/icons/zap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8274" y="2039478"/>
            <a:ext cx="218724" cy="218724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8855964" y="1901952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Easy Deployment</a:t>
            </a:r>
            <a:endParaRPr lang="en-US" sz="1200" dirty="0"/>
          </a:p>
        </p:txBody>
      </p:sp>
      <p:sp>
        <p:nvSpPr>
          <p:cNvPr id="24" name="Text 16"/>
          <p:cNvSpPr txBox="1"/>
          <p:nvPr/>
        </p:nvSpPr>
        <p:spPr>
          <a:xfrm>
            <a:off x="8855964" y="2304288"/>
            <a:ext cx="2651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Pre-install in the lab with a single unified agent for monitoring and Pull Print.</a:t>
            </a:r>
            <a:endParaRPr lang="en-US" sz="1000" dirty="0"/>
          </a:p>
        </p:txBody>
      </p:sp>
      <p:sp>
        <p:nvSpPr>
          <p:cNvPr id="25" name="Shape 17"/>
          <p:cNvSpPr/>
          <p:nvPr/>
        </p:nvSpPr>
        <p:spPr>
          <a:xfrm>
            <a:off x="516636" y="3364992"/>
            <a:ext cx="3566160" cy="1444752"/>
          </a:xfrm>
          <a:prstGeom prst="roundRect">
            <a:avLst>
              <a:gd name="adj" fmla="val 5696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26" name="Shape 18"/>
          <p:cNvSpPr/>
          <p:nvPr/>
        </p:nvSpPr>
        <p:spPr>
          <a:xfrm>
            <a:off x="717804" y="3566160"/>
            <a:ext cx="420624" cy="420624"/>
          </a:xfrm>
          <a:prstGeom prst="ellipse">
            <a:avLst/>
          </a:prstGeom>
          <a:solidFill>
            <a:srgbClr val="4B1E8C"/>
          </a:solidFill>
          <a:ln/>
        </p:spPr>
      </p:sp>
      <p:pic>
        <p:nvPicPr>
          <p:cNvPr id="27" name="Image 6" descr="/tmp/claude-0/-home-claude/5180d763-2948-5c72-9a19-62844fd1774f/scratchpad/pitchdeck/icons/trendingdown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54" y="3667110"/>
            <a:ext cx="218724" cy="218724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266444" y="3529584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Infrastructure</a:t>
            </a:r>
            <a:endParaRPr lang="en-US" sz="1200" dirty="0"/>
          </a:p>
        </p:txBody>
      </p:sp>
      <p:sp>
        <p:nvSpPr>
          <p:cNvPr id="29" name="Text 20"/>
          <p:cNvSpPr txBox="1"/>
          <p:nvPr/>
        </p:nvSpPr>
        <p:spPr>
          <a:xfrm>
            <a:off x="1266444" y="3931920"/>
            <a:ext cx="2651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 Print with no print server — or a lightweight serverless option — cuts costs.</a:t>
            </a:r>
            <a:endParaRPr lang="en-US" sz="1000" dirty="0"/>
          </a:p>
        </p:txBody>
      </p:sp>
      <p:sp>
        <p:nvSpPr>
          <p:cNvPr id="30" name="Shape 21"/>
          <p:cNvSpPr/>
          <p:nvPr/>
        </p:nvSpPr>
        <p:spPr>
          <a:xfrm>
            <a:off x="4311396" y="3364992"/>
            <a:ext cx="3566160" cy="1444752"/>
          </a:xfrm>
          <a:prstGeom prst="roundRect">
            <a:avLst>
              <a:gd name="adj" fmla="val 5696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31" name="Shape 22"/>
          <p:cNvSpPr/>
          <p:nvPr/>
        </p:nvSpPr>
        <p:spPr>
          <a:xfrm>
            <a:off x="4512564" y="3566160"/>
            <a:ext cx="420624" cy="420624"/>
          </a:xfrm>
          <a:prstGeom prst="ellipse">
            <a:avLst/>
          </a:prstGeom>
          <a:solidFill>
            <a:srgbClr val="C0247E"/>
          </a:solidFill>
          <a:ln/>
        </p:spPr>
      </p:sp>
      <p:pic>
        <p:nvPicPr>
          <p:cNvPr id="32" name="Image 7" descr="/tmp/claude-0/-home-claude/5180d763-2948-5c72-9a19-62844fd1774f/scratchpad/pitchdeck/icons/shield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3514" y="3667110"/>
            <a:ext cx="218724" cy="218724"/>
          </a:xfrm>
          <a:prstGeom prst="rect">
            <a:avLst/>
          </a:prstGeom>
        </p:spPr>
      </p:pic>
      <p:sp>
        <p:nvSpPr>
          <p:cNvPr id="33" name="Text 23"/>
          <p:cNvSpPr txBox="1"/>
          <p:nvPr/>
        </p:nvSpPr>
        <p:spPr>
          <a:xfrm>
            <a:off x="5061204" y="3529584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Redundancy</a:t>
            </a:r>
            <a:endParaRPr lang="en-US" sz="1200" dirty="0"/>
          </a:p>
        </p:txBody>
      </p:sp>
      <p:sp>
        <p:nvSpPr>
          <p:cNvPr id="34" name="Text 24"/>
          <p:cNvSpPr txBox="1"/>
          <p:nvPr/>
        </p:nvSpPr>
        <p:spPr>
          <a:xfrm>
            <a:off x="5061204" y="3931920"/>
            <a:ext cx="2651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best redundancy technology in the market, with in-memory caching.</a:t>
            </a:r>
            <a:endParaRPr lang="en-US" sz="1000" dirty="0"/>
          </a:p>
        </p:txBody>
      </p:sp>
      <p:sp>
        <p:nvSpPr>
          <p:cNvPr id="35" name="Shape 25"/>
          <p:cNvSpPr/>
          <p:nvPr/>
        </p:nvSpPr>
        <p:spPr>
          <a:xfrm>
            <a:off x="8106156" y="3364992"/>
            <a:ext cx="3566160" cy="1444752"/>
          </a:xfrm>
          <a:prstGeom prst="roundRect">
            <a:avLst>
              <a:gd name="adj" fmla="val 5696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36" name="Shape 26"/>
          <p:cNvSpPr/>
          <p:nvPr/>
        </p:nvSpPr>
        <p:spPr>
          <a:xfrm>
            <a:off x="8307324" y="3566160"/>
            <a:ext cx="420624" cy="420624"/>
          </a:xfrm>
          <a:prstGeom prst="ellipse">
            <a:avLst/>
          </a:prstGeom>
          <a:solidFill>
            <a:srgbClr val="17B8A6"/>
          </a:solidFill>
          <a:ln/>
        </p:spPr>
      </p:sp>
      <p:pic>
        <p:nvPicPr>
          <p:cNvPr id="37" name="Image 8" descr="/tmp/claude-0/-home-claude/5180d763-2948-5c72-9a19-62844fd1774f/scratchpad/pitchdeck/icons/link_white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08274" y="3667110"/>
            <a:ext cx="218724" cy="218724"/>
          </a:xfrm>
          <a:prstGeom prst="rect">
            <a:avLst/>
          </a:prstGeom>
        </p:spPr>
      </p:pic>
      <p:sp>
        <p:nvSpPr>
          <p:cNvPr id="38" name="Text 27"/>
          <p:cNvSpPr txBox="1"/>
          <p:nvPr/>
        </p:nvSpPr>
        <p:spPr>
          <a:xfrm>
            <a:off x="8855964" y="3529584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USB Monitoring</a:t>
            </a:r>
            <a:endParaRPr lang="en-US" sz="1200" dirty="0"/>
          </a:p>
        </p:txBody>
      </p:sp>
      <p:sp>
        <p:nvSpPr>
          <p:cNvPr id="39" name="Text 28"/>
          <p:cNvSpPr txBox="1"/>
          <p:nvPr/>
        </p:nvSpPr>
        <p:spPr>
          <a:xfrm>
            <a:off x="8855964" y="3931920"/>
            <a:ext cx="2651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USB-connected device tracked in the same single platform.</a:t>
            </a:r>
            <a:endParaRPr lang="en-US" sz="1000" dirty="0"/>
          </a:p>
        </p:txBody>
      </p:sp>
      <p:sp>
        <p:nvSpPr>
          <p:cNvPr id="40" name="Shape 29"/>
          <p:cNvSpPr/>
          <p:nvPr/>
        </p:nvSpPr>
        <p:spPr>
          <a:xfrm>
            <a:off x="516636" y="4992624"/>
            <a:ext cx="3566160" cy="1444752"/>
          </a:xfrm>
          <a:prstGeom prst="roundRect">
            <a:avLst>
              <a:gd name="adj" fmla="val 5696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41" name="Shape 30"/>
          <p:cNvSpPr/>
          <p:nvPr/>
        </p:nvSpPr>
        <p:spPr>
          <a:xfrm>
            <a:off x="717804" y="5193792"/>
            <a:ext cx="420624" cy="420624"/>
          </a:xfrm>
          <a:prstGeom prst="ellipse">
            <a:avLst/>
          </a:prstGeom>
          <a:solidFill>
            <a:srgbClr val="4B1E8C"/>
          </a:solidFill>
          <a:ln/>
        </p:spPr>
      </p:sp>
      <p:pic>
        <p:nvPicPr>
          <p:cNvPr id="42" name="Image 9" descr="/tmp/claude-0/-home-claude/5180d763-2948-5c72-9a19-62844fd1774f/scratchpad/pitchdeck/icons/filetext_white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8754" y="5294742"/>
            <a:ext cx="218724" cy="218724"/>
          </a:xfrm>
          <a:prstGeom prst="rect">
            <a:avLst/>
          </a:prstGeom>
        </p:spPr>
      </p:pic>
      <p:sp>
        <p:nvSpPr>
          <p:cNvPr id="43" name="Text 31"/>
          <p:cNvSpPr txBox="1"/>
          <p:nvPr/>
        </p:nvSpPr>
        <p:spPr>
          <a:xfrm>
            <a:off x="1266444" y="5157216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Workflows</a:t>
            </a:r>
            <a:endParaRPr lang="en-US" sz="1200" dirty="0"/>
          </a:p>
        </p:txBody>
      </p:sp>
      <p:sp>
        <p:nvSpPr>
          <p:cNvPr id="44" name="Text 32"/>
          <p:cNvSpPr txBox="1"/>
          <p:nvPr/>
        </p:nvSpPr>
        <p:spPr>
          <a:xfrm>
            <a:off x="1266444" y="5559552"/>
            <a:ext cx="2651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Personalized capture with on-screen metadata and OCR, integrated with DMS/ERP/CRM.</a:t>
            </a:r>
            <a:endParaRPr lang="en-US" sz="1000" dirty="0"/>
          </a:p>
        </p:txBody>
      </p:sp>
      <p:sp>
        <p:nvSpPr>
          <p:cNvPr id="45" name="Shape 33"/>
          <p:cNvSpPr/>
          <p:nvPr/>
        </p:nvSpPr>
        <p:spPr>
          <a:xfrm>
            <a:off x="4311396" y="4992624"/>
            <a:ext cx="3566160" cy="1444752"/>
          </a:xfrm>
          <a:prstGeom prst="roundRect">
            <a:avLst>
              <a:gd name="adj" fmla="val 5696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46" name="Shape 34"/>
          <p:cNvSpPr/>
          <p:nvPr/>
        </p:nvSpPr>
        <p:spPr>
          <a:xfrm>
            <a:off x="4512564" y="5193792"/>
            <a:ext cx="420624" cy="420624"/>
          </a:xfrm>
          <a:prstGeom prst="ellipse">
            <a:avLst/>
          </a:prstGeom>
          <a:solidFill>
            <a:srgbClr val="C0247E"/>
          </a:solidFill>
          <a:ln/>
        </p:spPr>
      </p:sp>
      <p:pic>
        <p:nvPicPr>
          <p:cNvPr id="47" name="Image 10" descr="/tmp/claude-0/-home-claude/5180d763-2948-5c72-9a19-62844fd1774f/scratchpad/pitchdeck/icons/sliders_white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13514" y="5294742"/>
            <a:ext cx="218724" cy="218724"/>
          </a:xfrm>
          <a:prstGeom prst="rect">
            <a:avLst/>
          </a:prstGeom>
        </p:spPr>
      </p:pic>
      <p:sp>
        <p:nvSpPr>
          <p:cNvPr id="48" name="Text 35"/>
          <p:cNvSpPr txBox="1"/>
          <p:nvPr/>
        </p:nvSpPr>
        <p:spPr>
          <a:xfrm>
            <a:off x="5061204" y="5157216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Unique Architecture</a:t>
            </a:r>
            <a:endParaRPr lang="en-US" sz="1200" dirty="0"/>
          </a:p>
        </p:txBody>
      </p:sp>
      <p:sp>
        <p:nvSpPr>
          <p:cNvPr id="49" name="Text 36"/>
          <p:cNvSpPr txBox="1"/>
          <p:nvPr/>
        </p:nvSpPr>
        <p:spPr>
          <a:xfrm>
            <a:off x="5061204" y="5559552"/>
            <a:ext cx="2651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 deployment — local, hybrid, or fully in the cloud.</a:t>
            </a:r>
            <a:endParaRPr lang="en-US" sz="1000" dirty="0"/>
          </a:p>
        </p:txBody>
      </p:sp>
      <p:sp>
        <p:nvSpPr>
          <p:cNvPr id="50" name="Shape 37"/>
          <p:cNvSpPr/>
          <p:nvPr/>
        </p:nvSpPr>
        <p:spPr>
          <a:xfrm>
            <a:off x="8106156" y="4992624"/>
            <a:ext cx="3566160" cy="1444752"/>
          </a:xfrm>
          <a:prstGeom prst="roundRect">
            <a:avLst>
              <a:gd name="adj" fmla="val 5696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51" name="Shape 38"/>
          <p:cNvSpPr/>
          <p:nvPr/>
        </p:nvSpPr>
        <p:spPr>
          <a:xfrm>
            <a:off x="8307324" y="5193792"/>
            <a:ext cx="420624" cy="420624"/>
          </a:xfrm>
          <a:prstGeom prst="ellipse">
            <a:avLst/>
          </a:prstGeom>
          <a:solidFill>
            <a:srgbClr val="17B8A6"/>
          </a:solidFill>
          <a:ln/>
        </p:spPr>
      </p:sp>
      <p:pic>
        <p:nvPicPr>
          <p:cNvPr id="52" name="Image 11" descr="/tmp/claude-0/-home-claude/5180d763-2948-5c72-9a19-62844fd1774f/scratchpad/pitchdeck/icons/smartphone_white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08274" y="5294742"/>
            <a:ext cx="218724" cy="218724"/>
          </a:xfrm>
          <a:prstGeom prst="rect">
            <a:avLst/>
          </a:prstGeom>
        </p:spPr>
      </p:pic>
      <p:sp>
        <p:nvSpPr>
          <p:cNvPr id="53" name="Text 39"/>
          <p:cNvSpPr txBox="1"/>
          <p:nvPr/>
        </p:nvSpPr>
        <p:spPr>
          <a:xfrm>
            <a:off x="8855964" y="5157216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Mobility</a:t>
            </a:r>
            <a:endParaRPr lang="en-US" sz="1200" dirty="0"/>
          </a:p>
        </p:txBody>
      </p:sp>
      <p:sp>
        <p:nvSpPr>
          <p:cNvPr id="54" name="Text 40"/>
          <p:cNvSpPr txBox="1"/>
          <p:nvPr/>
        </p:nvSpPr>
        <p:spPr>
          <a:xfrm>
            <a:off x="8855964" y="5559552"/>
            <a:ext cx="2651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Print, Web Releaser, QR code, and a native mobile app for iOS and Android.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180d763-2948-5c72-9a19-62844fd1774f/scratchpad/pitchdeck/assets/light_b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pic>
        <p:nvPicPr>
          <p:cNvPr id="3" name="Image 1" descr="/tmp/claude-0/-home-claude/5180d763-2948-5c72-9a19-62844fd1774f/scratchpad/pitchdeck/assets/ndd_icon_wordmark_v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47472"/>
            <a:ext cx="868335" cy="2743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63279" y="329184"/>
            <a:ext cx="201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E3D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endParaRPr lang="en-US" sz="1500" dirty="0"/>
          </a:p>
        </p:txBody>
      </p:sp>
      <p:pic>
        <p:nvPicPr>
          <p:cNvPr id="5" name="Image 2" descr="/tmp/claude-0/-home-claude/5180d763-2948-5c72-9a19-62844fd1774f/scratchpad/pitchdeck/assets/wd_icon_v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023" y="347472"/>
            <a:ext cx="507076" cy="274320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2399540" y="329184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035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Workspace</a:t>
            </a:r>
            <a:pPr algn="l" indent="0" marL="0">
              <a:buNone/>
            </a:pPr>
            <a:r>
              <a:rPr lang="en-US" sz="1250" b="1" spc="100" kern="0" dirty="0">
                <a:solidFill>
                  <a:srgbClr val="00A75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DYNAMICS</a:t>
            </a:r>
            <a:endParaRPr lang="en-US" sz="1250" dirty="0"/>
          </a:p>
        </p:txBody>
      </p:sp>
      <p:sp>
        <p:nvSpPr>
          <p:cNvPr id="7" name="Text 2"/>
          <p:cNvSpPr txBox="1"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8640" y="548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17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 &amp; SAVINGS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48640" y="86868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NDD EcoPrint — Control Toner, Reduce Cost</a:t>
            </a:r>
            <a:endParaRPr lang="en-US" sz="3200" dirty="0"/>
          </a:p>
        </p:txBody>
      </p:sp>
      <p:sp>
        <p:nvSpPr>
          <p:cNvPr id="10" name="Text 5"/>
          <p:cNvSpPr txBox="1"/>
          <p:nvPr/>
        </p:nvSpPr>
        <p:spPr>
          <a:xfrm>
            <a:off x="548640" y="1600200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EcoPrint lightens every printed page at a configurable level — starting at just 1% and adjustable up to 60% — without a visible change in quality.</a:t>
            </a:r>
            <a:endParaRPr lang="en-US" sz="1400" dirty="0"/>
          </a:p>
        </p:txBody>
      </p:sp>
      <p:sp>
        <p:nvSpPr>
          <p:cNvPr id="11" name="Shape 6"/>
          <p:cNvSpPr/>
          <p:nvPr/>
        </p:nvSpPr>
        <p:spPr>
          <a:xfrm>
            <a:off x="548640" y="2240280"/>
            <a:ext cx="5486400" cy="1965960"/>
          </a:xfrm>
          <a:prstGeom prst="roundRect">
            <a:avLst>
              <a:gd name="adj" fmla="val 4186"/>
            </a:avLst>
          </a:prstGeom>
          <a:solidFill>
            <a:srgbClr val="4B1E8C"/>
          </a:solidFill>
          <a:ln w="12700">
            <a:solidFill>
              <a:srgbClr val="E3DCF0"/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868680" y="244144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Layers Of Savings</a:t>
            </a:r>
            <a:endParaRPr lang="en-US" sz="1600" dirty="0"/>
          </a:p>
        </p:txBody>
      </p:sp>
      <p:sp>
        <p:nvSpPr>
          <p:cNvPr id="13" name="Shape 8"/>
          <p:cNvSpPr/>
          <p:nvPr/>
        </p:nvSpPr>
        <p:spPr>
          <a:xfrm>
            <a:off x="868680" y="2898648"/>
            <a:ext cx="274320" cy="274320"/>
          </a:xfrm>
          <a:prstGeom prst="ellipse">
            <a:avLst/>
          </a:prstGeom>
          <a:solidFill>
            <a:srgbClr val="C0247E"/>
          </a:solidFill>
          <a:ln/>
        </p:spPr>
      </p:sp>
      <p:sp>
        <p:nvSpPr>
          <p:cNvPr id="14" name="Text 9"/>
          <p:cNvSpPr txBox="1"/>
          <p:nvPr/>
        </p:nvSpPr>
        <p:spPr>
          <a:xfrm>
            <a:off x="868680" y="289864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0"/>
          <p:cNvSpPr txBox="1"/>
          <p:nvPr/>
        </p:nvSpPr>
        <p:spPr>
          <a:xfrm>
            <a:off x="1261872" y="2880360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0E9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toner consumption per page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868680" y="3223260"/>
            <a:ext cx="274320" cy="274320"/>
          </a:xfrm>
          <a:prstGeom prst="ellipse">
            <a:avLst/>
          </a:prstGeom>
          <a:solidFill>
            <a:srgbClr val="C0247E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868680" y="32232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100" dirty="0"/>
          </a:p>
        </p:txBody>
      </p:sp>
      <p:sp>
        <p:nvSpPr>
          <p:cNvPr id="18" name="Text 13"/>
          <p:cNvSpPr txBox="1"/>
          <p:nvPr/>
        </p:nvSpPr>
        <p:spPr>
          <a:xfrm>
            <a:off x="1261872" y="3204972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0E9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cartridge replacements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868680" y="3547872"/>
            <a:ext cx="274320" cy="274320"/>
          </a:xfrm>
          <a:prstGeom prst="ellipse">
            <a:avLst/>
          </a:prstGeom>
          <a:solidFill>
            <a:srgbClr val="C0247E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868680" y="354787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6"/>
          <p:cNvSpPr txBox="1"/>
          <p:nvPr/>
        </p:nvSpPr>
        <p:spPr>
          <a:xfrm>
            <a:off x="1261872" y="3529584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0E9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logistics costs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868680" y="3872484"/>
            <a:ext cx="274320" cy="274320"/>
          </a:xfrm>
          <a:prstGeom prst="ellipse">
            <a:avLst/>
          </a:prstGeom>
          <a:solidFill>
            <a:srgbClr val="C0247E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868680" y="387248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100" dirty="0"/>
          </a:p>
        </p:txBody>
      </p:sp>
      <p:sp>
        <p:nvSpPr>
          <p:cNvPr id="24" name="Text 19"/>
          <p:cNvSpPr txBox="1"/>
          <p:nvPr/>
        </p:nvSpPr>
        <p:spPr>
          <a:xfrm>
            <a:off x="1261872" y="3854196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0E9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 contract margins</a:t>
            </a:r>
            <a:endParaRPr lang="en-US" sz="1150" dirty="0"/>
          </a:p>
        </p:txBody>
      </p:sp>
      <p:sp>
        <p:nvSpPr>
          <p:cNvPr id="25" name="Shape 20"/>
          <p:cNvSpPr/>
          <p:nvPr/>
        </p:nvSpPr>
        <p:spPr>
          <a:xfrm>
            <a:off x="6309360" y="2240280"/>
            <a:ext cx="5330952" cy="1965960"/>
          </a:xfrm>
          <a:prstGeom prst="roundRect">
            <a:avLst>
              <a:gd name="adj" fmla="val 4186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6629400" y="2514600"/>
            <a:ext cx="457200" cy="457200"/>
          </a:xfrm>
          <a:prstGeom prst="ellipse">
            <a:avLst/>
          </a:prstGeom>
          <a:solidFill>
            <a:srgbClr val="17B8A6"/>
          </a:solidFill>
          <a:ln/>
        </p:spPr>
      </p:sp>
      <p:pic>
        <p:nvPicPr>
          <p:cNvPr id="27" name="Image 3" descr="/tmp/claude-0/-home-claude/5180d763-2948-5c72-9a19-62844fd1774f/scratchpad/pitchdeck/icons/piechar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9128" y="2624328"/>
            <a:ext cx="237744" cy="237744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7223760" y="2532888"/>
            <a:ext cx="41422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Prove It With Dashboards</a:t>
            </a:r>
            <a:endParaRPr lang="en-US" sz="1450" dirty="0"/>
          </a:p>
        </p:txBody>
      </p:sp>
      <p:sp>
        <p:nvSpPr>
          <p:cNvPr id="29" name="Text 23"/>
          <p:cNvSpPr txBox="1"/>
          <p:nvPr/>
        </p:nvSpPr>
        <p:spPr>
          <a:xfrm>
            <a:off x="6629400" y="3108960"/>
            <a:ext cx="46908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results through custom dashboards and reports — how many pages were printed, and which printer performs best with EcoPrint — so savings are provable, not just promised.</a:t>
            </a:r>
            <a:endParaRPr lang="en-US" sz="1150" dirty="0"/>
          </a:p>
        </p:txBody>
      </p:sp>
      <p:sp>
        <p:nvSpPr>
          <p:cNvPr id="30" name="Text 24"/>
          <p:cNvSpPr txBox="1"/>
          <p:nvPr/>
        </p:nvSpPr>
        <p:spPr>
          <a:xfrm>
            <a:off x="548640" y="440740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C024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EASY TO DEPLOY. EASY TO PROVE.</a:t>
            </a:r>
            <a:endParaRPr lang="en-US" sz="1100" dirty="0"/>
          </a:p>
        </p:txBody>
      </p:sp>
      <p:sp>
        <p:nvSpPr>
          <p:cNvPr id="31" name="Shape 25"/>
          <p:cNvSpPr/>
          <p:nvPr/>
        </p:nvSpPr>
        <p:spPr>
          <a:xfrm>
            <a:off x="708660" y="4736592"/>
            <a:ext cx="2542032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32" name="Shape 26"/>
          <p:cNvSpPr/>
          <p:nvPr/>
        </p:nvSpPr>
        <p:spPr>
          <a:xfrm>
            <a:off x="1778508" y="4919472"/>
            <a:ext cx="402336" cy="402336"/>
          </a:xfrm>
          <a:prstGeom prst="ellipse">
            <a:avLst/>
          </a:prstGeom>
          <a:solidFill>
            <a:srgbClr val="4B1E8C"/>
          </a:solidFill>
          <a:ln/>
        </p:spPr>
      </p:sp>
      <p:pic>
        <p:nvPicPr>
          <p:cNvPr id="33" name="Image 4" descr="/tmp/claude-0/-home-claude/5180d763-2948-5c72-9a19-62844fd1774f/scratchpad/pitchdeck/icons/setting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5069" y="5016033"/>
            <a:ext cx="209215" cy="209215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845820" y="5431536"/>
            <a:ext cx="22677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Easy Configuration</a:t>
            </a:r>
            <a:endParaRPr lang="en-US" sz="1150" dirty="0"/>
          </a:p>
        </p:txBody>
      </p:sp>
      <p:sp>
        <p:nvSpPr>
          <p:cNvPr id="35" name="Text 28"/>
          <p:cNvSpPr txBox="1"/>
          <p:nvPr/>
        </p:nvSpPr>
        <p:spPr>
          <a:xfrm>
            <a:off x="873252" y="5797296"/>
            <a:ext cx="221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any number of printers remotely, all at once.</a:t>
            </a:r>
            <a:endParaRPr lang="en-US" sz="900" dirty="0"/>
          </a:p>
        </p:txBody>
      </p:sp>
      <p:sp>
        <p:nvSpPr>
          <p:cNvPr id="36" name="Shape 29"/>
          <p:cNvSpPr/>
          <p:nvPr/>
        </p:nvSpPr>
        <p:spPr>
          <a:xfrm>
            <a:off x="3451860" y="4736592"/>
            <a:ext cx="2542032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37" name="Shape 30"/>
          <p:cNvSpPr/>
          <p:nvPr/>
        </p:nvSpPr>
        <p:spPr>
          <a:xfrm>
            <a:off x="4521708" y="4919472"/>
            <a:ext cx="402336" cy="402336"/>
          </a:xfrm>
          <a:prstGeom prst="ellipse">
            <a:avLst/>
          </a:prstGeom>
          <a:solidFill>
            <a:srgbClr val="C0247E"/>
          </a:solidFill>
          <a:ln/>
        </p:spPr>
      </p:sp>
      <p:pic>
        <p:nvPicPr>
          <p:cNvPr id="38" name="Image 5" descr="/tmp/claude-0/-home-claude/5180d763-2948-5c72-9a19-62844fd1774f/scratchpad/pitchdeck/icons/packag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8269" y="5016033"/>
            <a:ext cx="209215" cy="209215"/>
          </a:xfrm>
          <a:prstGeom prst="rect">
            <a:avLst/>
          </a:prstGeom>
        </p:spPr>
      </p:pic>
      <p:sp>
        <p:nvSpPr>
          <p:cNvPr id="39" name="Text 31"/>
          <p:cNvSpPr txBox="1"/>
          <p:nvPr/>
        </p:nvSpPr>
        <p:spPr>
          <a:xfrm>
            <a:off x="3589020" y="5431536"/>
            <a:ext cx="22677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Toner Supplies Intelligence</a:t>
            </a:r>
            <a:endParaRPr lang="en-US" sz="1150" dirty="0"/>
          </a:p>
        </p:txBody>
      </p:sp>
      <p:sp>
        <p:nvSpPr>
          <p:cNvPr id="40" name="Text 32"/>
          <p:cNvSpPr txBox="1"/>
          <p:nvPr/>
        </p:nvSpPr>
        <p:spPr>
          <a:xfrm>
            <a:off x="3616452" y="5797296"/>
            <a:ext cx="221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which brands deliver the most savings, and cut costs further.</a:t>
            </a:r>
            <a:endParaRPr lang="en-US" sz="900" dirty="0"/>
          </a:p>
        </p:txBody>
      </p:sp>
      <p:sp>
        <p:nvSpPr>
          <p:cNvPr id="41" name="Shape 33"/>
          <p:cNvSpPr/>
          <p:nvPr/>
        </p:nvSpPr>
        <p:spPr>
          <a:xfrm>
            <a:off x="6195060" y="4736592"/>
            <a:ext cx="2542032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42" name="Shape 34"/>
          <p:cNvSpPr/>
          <p:nvPr/>
        </p:nvSpPr>
        <p:spPr>
          <a:xfrm>
            <a:off x="7264908" y="4919472"/>
            <a:ext cx="402336" cy="402336"/>
          </a:xfrm>
          <a:prstGeom prst="ellipse">
            <a:avLst/>
          </a:prstGeom>
          <a:solidFill>
            <a:srgbClr val="17B8A6"/>
          </a:solidFill>
          <a:ln/>
        </p:spPr>
      </p:sp>
      <p:pic>
        <p:nvPicPr>
          <p:cNvPr id="43" name="Image 6" descr="/tmp/claude-0/-home-claude/5180d763-2948-5c72-9a19-62844fd1774f/scratchpad/pitchdeck/icons/clipboard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1469" y="5016033"/>
            <a:ext cx="209215" cy="209215"/>
          </a:xfrm>
          <a:prstGeom prst="rect">
            <a:avLst/>
          </a:prstGeom>
        </p:spPr>
      </p:pic>
      <p:sp>
        <p:nvSpPr>
          <p:cNvPr id="44" name="Text 35"/>
          <p:cNvSpPr txBox="1"/>
          <p:nvPr/>
        </p:nvSpPr>
        <p:spPr>
          <a:xfrm>
            <a:off x="6332220" y="5431536"/>
            <a:ext cx="22677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Before/After Data History</a:t>
            </a:r>
            <a:endParaRPr lang="en-US" sz="1150" dirty="0"/>
          </a:p>
        </p:txBody>
      </p:sp>
      <p:sp>
        <p:nvSpPr>
          <p:cNvPr id="45" name="Text 36"/>
          <p:cNvSpPr txBox="1"/>
          <p:nvPr/>
        </p:nvSpPr>
        <p:spPr>
          <a:xfrm>
            <a:off x="6359652" y="5797296"/>
            <a:ext cx="221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every customer running EcoPrint and prove the optimization.</a:t>
            </a:r>
            <a:endParaRPr lang="en-US" sz="900" dirty="0"/>
          </a:p>
        </p:txBody>
      </p:sp>
      <p:sp>
        <p:nvSpPr>
          <p:cNvPr id="46" name="Shape 37"/>
          <p:cNvSpPr/>
          <p:nvPr/>
        </p:nvSpPr>
        <p:spPr>
          <a:xfrm>
            <a:off x="8938260" y="4736592"/>
            <a:ext cx="2542032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47" name="Shape 38"/>
          <p:cNvSpPr/>
          <p:nvPr/>
        </p:nvSpPr>
        <p:spPr>
          <a:xfrm>
            <a:off x="10008108" y="4919472"/>
            <a:ext cx="402336" cy="402336"/>
          </a:xfrm>
          <a:prstGeom prst="ellipse">
            <a:avLst/>
          </a:prstGeom>
          <a:solidFill>
            <a:srgbClr val="4B1E8C"/>
          </a:solidFill>
          <a:ln/>
        </p:spPr>
      </p:sp>
      <p:pic>
        <p:nvPicPr>
          <p:cNvPr id="48" name="Image 7" descr="/tmp/claude-0/-home-claude/5180d763-2948-5c72-9a19-62844fd1774f/scratchpad/pitchdeck/icons/checkcircle_teal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04669" y="5016033"/>
            <a:ext cx="209215" cy="209215"/>
          </a:xfrm>
          <a:prstGeom prst="rect">
            <a:avLst/>
          </a:prstGeom>
        </p:spPr>
      </p:pic>
      <p:sp>
        <p:nvSpPr>
          <p:cNvPr id="49" name="Text 39"/>
          <p:cNvSpPr txBox="1"/>
          <p:nvPr/>
        </p:nvSpPr>
        <p:spPr>
          <a:xfrm>
            <a:off x="9075420" y="5431536"/>
            <a:ext cx="22677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Works With Every Manufacturer</a:t>
            </a:r>
            <a:endParaRPr lang="en-US" sz="1150" dirty="0"/>
          </a:p>
        </p:txBody>
      </p:sp>
      <p:sp>
        <p:nvSpPr>
          <p:cNvPr id="50" name="Text 40"/>
          <p:cNvSpPr txBox="1"/>
          <p:nvPr/>
        </p:nvSpPr>
        <p:spPr>
          <a:xfrm>
            <a:off x="9102852" y="5797296"/>
            <a:ext cx="221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on any printer with a PCL6 driver — no exceptions.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180d763-2948-5c72-9a19-62844fd1774f/scratchpad/pitchdeck/assets/light_b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pic>
        <p:nvPicPr>
          <p:cNvPr id="3" name="Image 1" descr="/tmp/claude-0/-home-claude/5180d763-2948-5c72-9a19-62844fd1774f/scratchpad/pitchdeck/assets/ndd_icon_wordmark_v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47472"/>
            <a:ext cx="868335" cy="2743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63279" y="329184"/>
            <a:ext cx="201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E3D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endParaRPr lang="en-US" sz="1500" dirty="0"/>
          </a:p>
        </p:txBody>
      </p:sp>
      <p:pic>
        <p:nvPicPr>
          <p:cNvPr id="5" name="Image 2" descr="/tmp/claude-0/-home-claude/5180d763-2948-5c72-9a19-62844fd1774f/scratchpad/pitchdeck/assets/wd_icon_v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023" y="347472"/>
            <a:ext cx="507076" cy="274320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2399540" y="329184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035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Workspace</a:t>
            </a:r>
            <a:pPr algn="l" indent="0" marL="0">
              <a:buNone/>
            </a:pPr>
            <a:r>
              <a:rPr lang="en-US" sz="1250" b="1" spc="100" kern="0" dirty="0">
                <a:solidFill>
                  <a:srgbClr val="00A75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DYNAMICS</a:t>
            </a:r>
            <a:endParaRPr lang="en-US" sz="1250" dirty="0"/>
          </a:p>
        </p:txBody>
      </p:sp>
      <p:sp>
        <p:nvSpPr>
          <p:cNvPr id="7" name="Text 2"/>
          <p:cNvSpPr txBox="1"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8640" y="548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024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&amp; COMPLIANCE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48640" y="86868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Enterprise-Grade Security, By Design</a:t>
            </a:r>
            <a:endParaRPr lang="en-US" sz="3200" dirty="0"/>
          </a:p>
        </p:txBody>
      </p:sp>
      <p:sp>
        <p:nvSpPr>
          <p:cNvPr id="10" name="Shape 5"/>
          <p:cNvSpPr/>
          <p:nvPr/>
        </p:nvSpPr>
        <p:spPr>
          <a:xfrm>
            <a:off x="548640" y="2011680"/>
            <a:ext cx="502920" cy="502920"/>
          </a:xfrm>
          <a:prstGeom prst="ellipse">
            <a:avLst/>
          </a:prstGeom>
          <a:solidFill>
            <a:srgbClr val="4B1E8C"/>
          </a:solidFill>
          <a:ln/>
        </p:spPr>
      </p:sp>
      <p:pic>
        <p:nvPicPr>
          <p:cNvPr id="11" name="Image 3" descr="/tmp/claude-0/-home-claude/5180d763-2948-5c72-9a19-62844fd1774f/scratchpad/pitchdeck/icons/databas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41" y="2132381"/>
            <a:ext cx="261518" cy="261518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1234440" y="1920240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Center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1234440" y="2286000"/>
            <a:ext cx="6675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NDD Orbix runs on Microsoft Azure, benefiting from its extensive portfolio of security-compliance certifications — covering data processing and storage from design through implementation. Azure's environment also complies with European Union data-protection regulations.</a:t>
            </a:r>
            <a:endParaRPr lang="en-US" sz="1100" dirty="0"/>
          </a:p>
        </p:txBody>
      </p:sp>
      <p:sp>
        <p:nvSpPr>
          <p:cNvPr id="14" name="Shape 8"/>
          <p:cNvSpPr/>
          <p:nvPr/>
        </p:nvSpPr>
        <p:spPr>
          <a:xfrm>
            <a:off x="548640" y="3566160"/>
            <a:ext cx="502920" cy="502920"/>
          </a:xfrm>
          <a:prstGeom prst="ellipse">
            <a:avLst/>
          </a:prstGeom>
          <a:solidFill>
            <a:srgbClr val="C0247E"/>
          </a:solidFill>
          <a:ln/>
        </p:spPr>
      </p:sp>
      <p:pic>
        <p:nvPicPr>
          <p:cNvPr id="15" name="Image 4" descr="/tmp/claude-0/-home-claude/5180d763-2948-5c72-9a19-62844fd1774f/scratchpad/pitchdeck/icons/lock_teal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41" y="3686861"/>
            <a:ext cx="261518" cy="261518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234440" y="3474720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 &amp; Network Security</a:t>
            </a:r>
            <a:endParaRPr lang="en-US" sz="1400" dirty="0"/>
          </a:p>
        </p:txBody>
      </p:sp>
      <p:sp>
        <p:nvSpPr>
          <p:cNvPr id="17" name="Text 10"/>
          <p:cNvSpPr txBox="1"/>
          <p:nvPr/>
        </p:nvSpPr>
        <p:spPr>
          <a:xfrm>
            <a:off x="1234440" y="3840480"/>
            <a:ext cx="6675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interaction with NDD Print's MPS software runs over secure HTTPS with TLS. The primary domain is authenticated by a Verisign certificate, and no servers are shared between customers.</a:t>
            </a:r>
            <a:endParaRPr lang="en-US" sz="1100" dirty="0"/>
          </a:p>
        </p:txBody>
      </p:sp>
      <p:sp>
        <p:nvSpPr>
          <p:cNvPr id="18" name="Shape 11"/>
          <p:cNvSpPr/>
          <p:nvPr/>
        </p:nvSpPr>
        <p:spPr>
          <a:xfrm>
            <a:off x="548640" y="5120640"/>
            <a:ext cx="502920" cy="502920"/>
          </a:xfrm>
          <a:prstGeom prst="ellipse">
            <a:avLst/>
          </a:prstGeom>
          <a:solidFill>
            <a:srgbClr val="17B8A6"/>
          </a:solidFill>
          <a:ln/>
        </p:spPr>
      </p:sp>
      <p:pic>
        <p:nvPicPr>
          <p:cNvPr id="19" name="Image 5" descr="/tmp/claude-0/-home-claude/5180d763-2948-5c72-9a19-62844fd1774f/scratchpad/pitchdeck/icons/key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341" y="5241341"/>
            <a:ext cx="261518" cy="261518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1234440" y="5029200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Encryption</a:t>
            </a:r>
            <a:endParaRPr lang="en-US" sz="1400" dirty="0"/>
          </a:p>
        </p:txBody>
      </p:sp>
      <p:sp>
        <p:nvSpPr>
          <p:cNvPr id="21" name="Text 13"/>
          <p:cNvSpPr txBox="1"/>
          <p:nvPr/>
        </p:nvSpPr>
        <p:spPr>
          <a:xfrm>
            <a:off x="1234440" y="5394960"/>
            <a:ext cx="6675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 drives and backups are encrypted and can only be restored with keys stored off-site — protecting against data loss even in a worst-case scenario.</a:t>
            </a:r>
            <a:endParaRPr lang="en-US" sz="1100" dirty="0"/>
          </a:p>
        </p:txBody>
      </p:sp>
      <p:sp>
        <p:nvSpPr>
          <p:cNvPr id="22" name="Shape 14"/>
          <p:cNvSpPr/>
          <p:nvPr/>
        </p:nvSpPr>
        <p:spPr>
          <a:xfrm>
            <a:off x="8092440" y="1600200"/>
            <a:ext cx="4171460" cy="4800600"/>
          </a:xfrm>
          <a:prstGeom prst="roundRect">
            <a:avLst>
              <a:gd name="adj" fmla="val 1973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pic>
        <p:nvPicPr>
          <p:cNvPr id="23" name="Image 6" descr="/tmp/claude-0/-home-claude/5180d763-2948-5c72-9a19-62844fd1774f/scratchpad/pitchdeck/assets/certifications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1040" y="1783080"/>
            <a:ext cx="3714260" cy="44348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180d763-2948-5c72-9a19-62844fd1774f/scratchpad/pitchdeck/assets/light_b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pic>
        <p:nvPicPr>
          <p:cNvPr id="3" name="Image 1" descr="/tmp/claude-0/-home-claude/5180d763-2948-5c72-9a19-62844fd1774f/scratchpad/pitchdeck/assets/ndd_icon_wordmark_v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47472"/>
            <a:ext cx="868335" cy="2743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63279" y="329184"/>
            <a:ext cx="201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E3D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endParaRPr lang="en-US" sz="1500" dirty="0"/>
          </a:p>
        </p:txBody>
      </p:sp>
      <p:pic>
        <p:nvPicPr>
          <p:cNvPr id="5" name="Image 2" descr="/tmp/claude-0/-home-claude/5180d763-2948-5c72-9a19-62844fd1774f/scratchpad/pitchdeck/assets/wd_icon_v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023" y="347472"/>
            <a:ext cx="507076" cy="274320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2399540" y="329184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035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Workspace</a:t>
            </a:r>
            <a:pPr algn="l" indent="0" marL="0">
              <a:buNone/>
            </a:pPr>
            <a:r>
              <a:rPr lang="en-US" sz="1250" b="1" spc="100" kern="0" dirty="0">
                <a:solidFill>
                  <a:srgbClr val="00A75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DYNAMICS</a:t>
            </a:r>
            <a:endParaRPr lang="en-US" sz="1250" dirty="0"/>
          </a:p>
        </p:txBody>
      </p:sp>
      <p:sp>
        <p:nvSpPr>
          <p:cNvPr id="7" name="Text 2"/>
          <p:cNvSpPr txBox="1"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8640" y="548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024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PROOF AT SCALE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48640" y="86868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Trusted By Organizations Worldwide</a:t>
            </a:r>
            <a:endParaRPr lang="en-US" sz="3200" dirty="0"/>
          </a:p>
        </p:txBody>
      </p:sp>
      <p:sp>
        <p:nvSpPr>
          <p:cNvPr id="10" name="Text 5"/>
          <p:cNvSpPr txBox="1"/>
          <p:nvPr/>
        </p:nvSpPr>
        <p:spPr>
          <a:xfrm>
            <a:off x="548640" y="160020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sample of the 25,000+ end customers already running NDD platforms.</a:t>
            </a:r>
            <a:endParaRPr lang="en-US" sz="1400" dirty="0"/>
          </a:p>
        </p:txBody>
      </p:sp>
      <p:sp>
        <p:nvSpPr>
          <p:cNvPr id="11" name="Shape 6"/>
          <p:cNvSpPr/>
          <p:nvPr/>
        </p:nvSpPr>
        <p:spPr>
          <a:xfrm>
            <a:off x="470916" y="2423160"/>
            <a:ext cx="210312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12" name="Text 7"/>
          <p:cNvSpPr txBox="1"/>
          <p:nvPr/>
        </p:nvSpPr>
        <p:spPr>
          <a:xfrm>
            <a:off x="562356" y="2423160"/>
            <a:ext cx="1920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4B1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Vodafone</a:t>
            </a:r>
            <a:endParaRPr lang="en-US" sz="1700" dirty="0"/>
          </a:p>
        </p:txBody>
      </p:sp>
      <p:sp>
        <p:nvSpPr>
          <p:cNvPr id="13" name="Shape 8"/>
          <p:cNvSpPr/>
          <p:nvPr/>
        </p:nvSpPr>
        <p:spPr>
          <a:xfrm>
            <a:off x="2756916" y="2423160"/>
            <a:ext cx="210312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14" name="Text 9"/>
          <p:cNvSpPr txBox="1"/>
          <p:nvPr/>
        </p:nvSpPr>
        <p:spPr>
          <a:xfrm>
            <a:off x="2848356" y="2423160"/>
            <a:ext cx="1920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C024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Toyota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042916" y="2423160"/>
            <a:ext cx="210312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16" name="Text 11"/>
          <p:cNvSpPr txBox="1"/>
          <p:nvPr/>
        </p:nvSpPr>
        <p:spPr>
          <a:xfrm>
            <a:off x="5134356" y="2423160"/>
            <a:ext cx="1920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7B8A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Santander</a:t>
            </a:r>
            <a:endParaRPr lang="en-US" sz="1700" dirty="0"/>
          </a:p>
        </p:txBody>
      </p:sp>
      <p:sp>
        <p:nvSpPr>
          <p:cNvPr id="17" name="Shape 12"/>
          <p:cNvSpPr/>
          <p:nvPr/>
        </p:nvSpPr>
        <p:spPr>
          <a:xfrm>
            <a:off x="7328916" y="2423160"/>
            <a:ext cx="210312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18" name="Text 13"/>
          <p:cNvSpPr txBox="1"/>
          <p:nvPr/>
        </p:nvSpPr>
        <p:spPr>
          <a:xfrm>
            <a:off x="7420356" y="2423160"/>
            <a:ext cx="1920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4B1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Walmart</a:t>
            </a:r>
            <a:endParaRPr lang="en-US" sz="1700" dirty="0"/>
          </a:p>
        </p:txBody>
      </p:sp>
      <p:sp>
        <p:nvSpPr>
          <p:cNvPr id="19" name="Shape 14"/>
          <p:cNvSpPr/>
          <p:nvPr/>
        </p:nvSpPr>
        <p:spPr>
          <a:xfrm>
            <a:off x="9614916" y="2423160"/>
            <a:ext cx="210312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20" name="Text 15"/>
          <p:cNvSpPr txBox="1"/>
          <p:nvPr/>
        </p:nvSpPr>
        <p:spPr>
          <a:xfrm>
            <a:off x="9706356" y="2423160"/>
            <a:ext cx="1920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C024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BBVA</a:t>
            </a:r>
            <a:endParaRPr lang="en-US" sz="1700" dirty="0"/>
          </a:p>
        </p:txBody>
      </p:sp>
      <p:sp>
        <p:nvSpPr>
          <p:cNvPr id="21" name="Shape 16"/>
          <p:cNvSpPr/>
          <p:nvPr/>
        </p:nvSpPr>
        <p:spPr>
          <a:xfrm>
            <a:off x="470916" y="3977640"/>
            <a:ext cx="210312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22" name="Text 17"/>
          <p:cNvSpPr txBox="1"/>
          <p:nvPr/>
        </p:nvSpPr>
        <p:spPr>
          <a:xfrm>
            <a:off x="562356" y="3977640"/>
            <a:ext cx="1920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7B8A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Costco</a:t>
            </a:r>
            <a:endParaRPr lang="en-US" sz="1700" dirty="0"/>
          </a:p>
        </p:txBody>
      </p:sp>
      <p:sp>
        <p:nvSpPr>
          <p:cNvPr id="23" name="Shape 18"/>
          <p:cNvSpPr/>
          <p:nvPr/>
        </p:nvSpPr>
        <p:spPr>
          <a:xfrm>
            <a:off x="2756916" y="3977640"/>
            <a:ext cx="210312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24" name="Text 19"/>
          <p:cNvSpPr txBox="1"/>
          <p:nvPr/>
        </p:nvSpPr>
        <p:spPr>
          <a:xfrm>
            <a:off x="2848356" y="3977640"/>
            <a:ext cx="1920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4B1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Renfe</a:t>
            </a:r>
            <a:endParaRPr lang="en-US" sz="1700" dirty="0"/>
          </a:p>
        </p:txBody>
      </p:sp>
      <p:sp>
        <p:nvSpPr>
          <p:cNvPr id="25" name="Shape 20"/>
          <p:cNvSpPr/>
          <p:nvPr/>
        </p:nvSpPr>
        <p:spPr>
          <a:xfrm>
            <a:off x="5042916" y="3977640"/>
            <a:ext cx="210312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26" name="Text 21"/>
          <p:cNvSpPr txBox="1"/>
          <p:nvPr/>
        </p:nvSpPr>
        <p:spPr>
          <a:xfrm>
            <a:off x="5134356" y="3977640"/>
            <a:ext cx="1920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C024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Petrobras</a:t>
            </a:r>
            <a:endParaRPr lang="en-US" sz="1700" dirty="0"/>
          </a:p>
        </p:txBody>
      </p:sp>
      <p:sp>
        <p:nvSpPr>
          <p:cNvPr id="27" name="Shape 22"/>
          <p:cNvSpPr/>
          <p:nvPr/>
        </p:nvSpPr>
        <p:spPr>
          <a:xfrm>
            <a:off x="7328916" y="3977640"/>
            <a:ext cx="210312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28" name="Text 23"/>
          <p:cNvSpPr txBox="1"/>
          <p:nvPr/>
        </p:nvSpPr>
        <p:spPr>
          <a:xfrm>
            <a:off x="7420356" y="3977640"/>
            <a:ext cx="1920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7B8A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Burger King</a:t>
            </a:r>
            <a:endParaRPr lang="en-US" sz="1700" dirty="0"/>
          </a:p>
        </p:txBody>
      </p:sp>
      <p:sp>
        <p:nvSpPr>
          <p:cNvPr id="29" name="Shape 24"/>
          <p:cNvSpPr/>
          <p:nvPr/>
        </p:nvSpPr>
        <p:spPr>
          <a:xfrm>
            <a:off x="9614916" y="3977640"/>
            <a:ext cx="210312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sp>
        <p:nvSpPr>
          <p:cNvPr id="30" name="Text 25"/>
          <p:cNvSpPr txBox="1"/>
          <p:nvPr/>
        </p:nvSpPr>
        <p:spPr>
          <a:xfrm>
            <a:off x="9706356" y="3977640"/>
            <a:ext cx="1920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4B1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Renault</a:t>
            </a:r>
            <a:endParaRPr lang="en-US" sz="1700" dirty="0"/>
          </a:p>
        </p:txBody>
      </p:sp>
      <p:sp>
        <p:nvSpPr>
          <p:cNvPr id="31" name="Text 26"/>
          <p:cNvSpPr txBox="1"/>
          <p:nvPr/>
        </p:nvSpPr>
        <p:spPr>
          <a:xfrm>
            <a:off x="470916" y="580644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25,000+</a:t>
            </a:r>
            <a:endParaRPr lang="en-US" sz="2400" dirty="0"/>
          </a:p>
        </p:txBody>
      </p:sp>
      <p:sp>
        <p:nvSpPr>
          <p:cNvPr id="32" name="Text 27"/>
          <p:cNvSpPr txBox="1"/>
          <p:nvPr/>
        </p:nvSpPr>
        <p:spPr>
          <a:xfrm>
            <a:off x="470916" y="628192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customers</a:t>
            </a:r>
            <a:endParaRPr lang="en-US" sz="1100" dirty="0"/>
          </a:p>
        </p:txBody>
      </p:sp>
      <p:sp>
        <p:nvSpPr>
          <p:cNvPr id="33" name="Text 28"/>
          <p:cNvSpPr txBox="1"/>
          <p:nvPr/>
        </p:nvSpPr>
        <p:spPr>
          <a:xfrm>
            <a:off x="4311396" y="580644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43</a:t>
            </a:r>
            <a:endParaRPr lang="en-US" sz="2400" dirty="0"/>
          </a:p>
        </p:txBody>
      </p:sp>
      <p:sp>
        <p:nvSpPr>
          <p:cNvPr id="34" name="Text 29"/>
          <p:cNvSpPr txBox="1"/>
          <p:nvPr/>
        </p:nvSpPr>
        <p:spPr>
          <a:xfrm>
            <a:off x="4311396" y="628192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in operation</a:t>
            </a:r>
            <a:endParaRPr lang="en-US" sz="1100" dirty="0"/>
          </a:p>
        </p:txBody>
      </p:sp>
      <p:sp>
        <p:nvSpPr>
          <p:cNvPr id="35" name="Text 30"/>
          <p:cNvSpPr txBox="1"/>
          <p:nvPr/>
        </p:nvSpPr>
        <p:spPr>
          <a:xfrm>
            <a:off x="8151876" y="580644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500+</a:t>
            </a:r>
            <a:endParaRPr lang="en-US" sz="2400" dirty="0"/>
          </a:p>
        </p:txBody>
      </p:sp>
      <p:sp>
        <p:nvSpPr>
          <p:cNvPr id="36" name="Text 31"/>
          <p:cNvSpPr txBox="1"/>
          <p:nvPr/>
        </p:nvSpPr>
        <p:spPr>
          <a:xfrm>
            <a:off x="8151876" y="628192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 worldwide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180d763-2948-5c72-9a19-62844fd1774f/scratchpad/pitchdeck/assets/light_b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pic>
        <p:nvPicPr>
          <p:cNvPr id="3" name="Image 1" descr="/tmp/claude-0/-home-claude/5180d763-2948-5c72-9a19-62844fd1774f/scratchpad/pitchdeck/assets/ndd_icon_wordmark_v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47472"/>
            <a:ext cx="868335" cy="2743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63279" y="329184"/>
            <a:ext cx="201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E3D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endParaRPr lang="en-US" sz="1500" dirty="0"/>
          </a:p>
        </p:txBody>
      </p:sp>
      <p:pic>
        <p:nvPicPr>
          <p:cNvPr id="5" name="Image 2" descr="/tmp/claude-0/-home-claude/5180d763-2948-5c72-9a19-62844fd1774f/scratchpad/pitchdeck/assets/wd_icon_v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023" y="347472"/>
            <a:ext cx="507076" cy="274320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2399540" y="329184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035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Workspace</a:t>
            </a:r>
            <a:pPr algn="l" indent="0" marL="0">
              <a:buNone/>
            </a:pPr>
            <a:r>
              <a:rPr lang="en-US" sz="1250" b="1" spc="100" kern="0" dirty="0">
                <a:solidFill>
                  <a:srgbClr val="00A75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DYNAMICS</a:t>
            </a:r>
            <a:endParaRPr lang="en-US" sz="1250" dirty="0"/>
          </a:p>
        </p:txBody>
      </p:sp>
      <p:sp>
        <p:nvSpPr>
          <p:cNvPr id="7" name="Text 2"/>
          <p:cNvSpPr txBox="1"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8640" y="548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17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BUSINESS CASE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48640" y="86868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Calculating A Conservative ROI</a:t>
            </a:r>
            <a:endParaRPr lang="en-US" sz="3200" dirty="0"/>
          </a:p>
        </p:txBody>
      </p:sp>
      <p:sp>
        <p:nvSpPr>
          <p:cNvPr id="10" name="Text 5"/>
          <p:cNvSpPr txBox="1"/>
          <p:nvPr/>
        </p:nvSpPr>
        <p:spPr>
          <a:xfrm>
            <a:off x="548640" y="160020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Modeled on a 100,000-device Managed Install Fleet (MIF) — a deliberately conservative view of what NDD Orbix alone can save.</a:t>
            </a:r>
            <a:endParaRPr lang="en-US" sz="1400" dirty="0"/>
          </a:p>
        </p:txBody>
      </p:sp>
      <p:sp>
        <p:nvSpPr>
          <p:cNvPr id="11" name="Shape 6"/>
          <p:cNvSpPr/>
          <p:nvPr/>
        </p:nvSpPr>
        <p:spPr>
          <a:xfrm>
            <a:off x="365760" y="2148840"/>
            <a:ext cx="7315200" cy="4297680"/>
          </a:xfrm>
          <a:prstGeom prst="roundRect">
            <a:avLst>
              <a:gd name="adj" fmla="val 1915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graphicFrame>
        <p:nvGraphicFramePr>
          <p:cNvPr id="12" name="Chart 0" descr=""/>
          <p:cNvGraphicFramePr/>
          <p:nvPr/>
        </p:nvGraphicFramePr>
        <p:xfrm>
          <a:off x="548640" y="2331720"/>
          <a:ext cx="6949440" cy="3931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13" name="Shape 7"/>
          <p:cNvSpPr/>
          <p:nvPr/>
        </p:nvSpPr>
        <p:spPr>
          <a:xfrm>
            <a:off x="7863840" y="2331720"/>
            <a:ext cx="3776472" cy="3931920"/>
          </a:xfrm>
          <a:prstGeom prst="roundRect">
            <a:avLst>
              <a:gd name="adj" fmla="val 2179"/>
            </a:avLst>
          </a:prstGeom>
          <a:solidFill>
            <a:srgbClr val="4B1E8C"/>
          </a:solidFill>
          <a:ln w="12700">
            <a:solidFill>
              <a:srgbClr val="E3DCF0"/>
            </a:solidFill>
            <a:prstDash val="solid"/>
          </a:ln>
        </p:spPr>
      </p:sp>
      <p:sp>
        <p:nvSpPr>
          <p:cNvPr id="14" name="Text 8"/>
          <p:cNvSpPr txBox="1"/>
          <p:nvPr/>
        </p:nvSpPr>
        <p:spPr>
          <a:xfrm>
            <a:off x="8183880" y="2697480"/>
            <a:ext cx="3136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b="1" spc="100" kern="0" dirty="0">
                <a:solidFill>
                  <a:srgbClr val="D8C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Conservative Savings</a:t>
            </a:r>
            <a:endParaRPr lang="en-US" sz="1300" dirty="0"/>
          </a:p>
        </p:txBody>
      </p:sp>
      <p:sp>
        <p:nvSpPr>
          <p:cNvPr id="15" name="Text 9"/>
          <p:cNvSpPr txBox="1"/>
          <p:nvPr/>
        </p:nvSpPr>
        <p:spPr>
          <a:xfrm>
            <a:off x="8183880" y="3108960"/>
            <a:ext cx="3136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C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A 100K MIF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8183880" y="3703320"/>
            <a:ext cx="31363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€3,663,000</a:t>
            </a:r>
            <a:endParaRPr lang="en-US" sz="3600" dirty="0"/>
          </a:p>
        </p:txBody>
      </p:sp>
      <p:sp>
        <p:nvSpPr>
          <p:cNvPr id="17" name="Text 11"/>
          <p:cNvSpPr txBox="1"/>
          <p:nvPr/>
        </p:nvSpPr>
        <p:spPr>
          <a:xfrm>
            <a:off x="8183880" y="4572000"/>
            <a:ext cx="31363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E7DF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year, across seven conservative line items.</a:t>
            </a:r>
            <a:endParaRPr lang="en-US" sz="1150" dirty="0"/>
          </a:p>
        </p:txBody>
      </p:sp>
      <p:sp>
        <p:nvSpPr>
          <p:cNvPr id="18" name="Text 12"/>
          <p:cNvSpPr txBox="1"/>
          <p:nvPr/>
        </p:nvSpPr>
        <p:spPr>
          <a:xfrm>
            <a:off x="8183880" y="5303520"/>
            <a:ext cx="31363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i="1" dirty="0">
                <a:solidFill>
                  <a:srgbClr val="F0E9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Interested in a detailed ROI calculation specifically for your organization? Let's talk.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180d763-2948-5c72-9a19-62844fd1774f/scratchpad/pitchdeck/assets/light_b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pic>
        <p:nvPicPr>
          <p:cNvPr id="3" name="Image 1" descr="/tmp/claude-0/-home-claude/5180d763-2948-5c72-9a19-62844fd1774f/scratchpad/pitchdeck/assets/ndd_icon_wordmark_v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57200"/>
            <a:ext cx="1273559" cy="4023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1463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024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NDD ORBIX × WORKSPACE DYNAMICS · PARTNER PITCH DECK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48640" y="182880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F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Put The Whole Platform To Work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548640" y="2743200"/>
            <a:ext cx="8595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platform, proven in 43 countries — ready to go to work for your customers, backed by a distributor that knows it inside out.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548640" y="4206240"/>
            <a:ext cx="539496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pic>
        <p:nvPicPr>
          <p:cNvPr id="9" name="Image 2" descr="/tmp/claude-0/-home-claude/5180d763-2948-5c72-9a19-62844fd1774f/scratchpad/pitchdeck/assets/wd_icon_v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4425696"/>
            <a:ext cx="743712" cy="402336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740408" y="4398264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35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Workspace</a:t>
            </a:r>
            <a:pPr algn="l" indent="0" marL="0">
              <a:buNone/>
            </a:pPr>
            <a:r>
              <a:rPr lang="en-US" sz="1700" b="1" spc="100" kern="0" dirty="0">
                <a:solidFill>
                  <a:srgbClr val="00A75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DYNAMICS</a:t>
            </a:r>
            <a:endParaRPr lang="en-US" sz="1700" dirty="0"/>
          </a:p>
        </p:txBody>
      </p:sp>
      <p:sp>
        <p:nvSpPr>
          <p:cNvPr id="11" name="Text 6"/>
          <p:cNvSpPr txBox="1"/>
          <p:nvPr/>
        </p:nvSpPr>
        <p:spPr>
          <a:xfrm>
            <a:off x="868680" y="4919472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Hendrik van Oosteren  ·  hendrik@workspacedynamics.tech</a:t>
            </a:r>
            <a:endParaRPr lang="en-US" sz="1150" dirty="0"/>
          </a:p>
        </p:txBody>
      </p:sp>
      <p:sp>
        <p:nvSpPr>
          <p:cNvPr id="12" name="Shape 7"/>
          <p:cNvSpPr/>
          <p:nvPr/>
        </p:nvSpPr>
        <p:spPr>
          <a:xfrm>
            <a:off x="6245352" y="4206240"/>
            <a:ext cx="539496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2700">
            <a:solidFill>
              <a:srgbClr val="E3DCF0"/>
            </a:solidFill>
            <a:prstDash val="solid"/>
          </a:ln>
          <a:effectLst>
            <a:outerShdw sx="100000" sy="100000" kx="0" ky="0" algn="bl" rotWithShape="0" blurRad="127000" dist="38100" dir="5400000">
              <a:srgbClr val="3A2A55">
                <a:alpha val="16000"/>
              </a:srgbClr>
            </a:outerShdw>
          </a:effectLst>
        </p:spPr>
      </p:sp>
      <p:pic>
        <p:nvPicPr>
          <p:cNvPr id="13" name="Image 3" descr="/tmp/claude-0/-home-claude/5180d763-2948-5c72-9a19-62844fd1774f/scratchpad/pitchdeck/assets/ndd_icon_wordmark_v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5392" y="4480560"/>
            <a:ext cx="1331448" cy="420624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6565392" y="4919472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Pedro Prieto Simon  ·  NDD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0" name="Scale To Fit"/>
          <p:cNvGrpSpPr/>
          <p:nvPr/>
        </p:nvGrpSpPr>
        <p:grpSpPr>
          <a:xfrm>
            <a:off x="0" y="0"/>
            <a:ext cx="12192000" cy="6858000"/>
            <a:chOff x="0" y="0"/>
            <a:chExt cx="18288000" cy="10287000"/>
          </a:xfrm>
        </p:grpSpPr>
        <p:grpSp>
          <p:nvGrpSpPr>
            <p:cNvPr id="2" name="Group 2"/>
            <p:cNvGrpSpPr/>
            <p:nvPr/>
          </p:nvGrpSpPr>
          <p:grpSpPr>
            <a:xfrm>
              <a:off x="0" y="0"/>
              <a:ext cx="7042923" cy="10287000"/>
              <a:chOff x="0" y="0"/>
              <a:chExt cx="11350617" cy="16578882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11350616" cy="16578883"/>
              </a:xfrm>
              <a:custGeom>
                <a:avLst/>
                <a:gdLst/>
                <a:ahLst/>
                <a:cxnLst/>
                <a:rect l="l" t="t" r="r" b="b"/>
                <a:pathLst>
                  <a:path w="11350616" h="16578883">
                    <a:moveTo>
                      <a:pt x="4527998" y="0"/>
                    </a:moveTo>
                    <a:lnTo>
                      <a:pt x="0" y="0"/>
                    </a:lnTo>
                    <a:lnTo>
                      <a:pt x="0" y="16578883"/>
                    </a:lnTo>
                    <a:lnTo>
                      <a:pt x="11350616" y="16578883"/>
                    </a:lnTo>
                    <a:lnTo>
                      <a:pt x="11350616" y="8304508"/>
                    </a:lnTo>
                    <a:cubicBezTo>
                      <a:pt x="11350616" y="3717679"/>
                      <a:pt x="8296335" y="0"/>
                      <a:pt x="4527998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7122" t="-1019" r="-6893"/>
                </a:stretch>
              </a:blipFill>
            </p:spPr>
            <p:txBody>
              <a:bodyPr/>
              <a:lstStyle/>
              <a:p>
                <a:endParaRPr lang="en-150"/>
              </a:p>
            </p:txBody>
          </p:sp>
        </p:grpSp>
        <p:grpSp>
          <p:nvGrpSpPr>
            <p:cNvPr id="4" name="Group 4"/>
            <p:cNvGrpSpPr/>
            <p:nvPr/>
          </p:nvGrpSpPr>
          <p:grpSpPr>
            <a:xfrm>
              <a:off x="1028700" y="1403500"/>
              <a:ext cx="4324239" cy="3300095"/>
              <a:chOff x="0" y="0"/>
              <a:chExt cx="5765652" cy="440012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5765652" cy="4400127"/>
              </a:xfrm>
              <a:custGeom>
                <a:avLst/>
                <a:gdLst/>
                <a:ahLst/>
                <a:cxnLst/>
                <a:rect l="l" t="t" r="r" b="b"/>
                <a:pathLst>
                  <a:path w="5765652" h="4400127">
                    <a:moveTo>
                      <a:pt x="0" y="0"/>
                    </a:moveTo>
                    <a:lnTo>
                      <a:pt x="5765652" y="0"/>
                    </a:lnTo>
                    <a:lnTo>
                      <a:pt x="5765652" y="4400127"/>
                    </a:lnTo>
                    <a:lnTo>
                      <a:pt x="0" y="440012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endParaRPr lang="en-150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9525"/>
                <a:ext cx="5765652" cy="4409652"/>
              </a:xfrm>
              <a:prstGeom prst="rect">
                <a:avLst/>
              </a:prstGeom>
            </p:spPr>
            <p:txBody>
              <a:bodyPr lIns="0" tIns="0" rIns="0" bIns="0" rtlCol="0" anchor="t"/>
              <a:lstStyle/>
              <a:p>
                <a:pPr algn="l">
                  <a:lnSpc>
                    <a:spcPts val="3200"/>
                  </a:lnSpc>
                </a:pPr>
                <a:r>
                  <a:rPr lang="en" sz="2667" b="1">
                    <a:solidFill>
                      <a:srgbClr val="FFFFFF"/>
                    </a:solidFill>
                    <a:latin typeface="Museo Moderno Bold"/>
                    <a:ea typeface="Museo Moderno Bold"/>
                    <a:cs typeface="Museo Moderno Bold"/>
                    <a:sym typeface="Museo Moderno Bold"/>
                  </a:rPr>
                  <a:t>NDD created a platform</a:t>
                </a:r>
              </a:p>
              <a:p>
                <a:pPr algn="l">
                  <a:lnSpc>
                    <a:spcPts val="3200"/>
                  </a:lnSpc>
                </a:pPr>
                <a:r>
                  <a:rPr lang="en" sz="2667" b="1">
                    <a:solidFill>
                      <a:srgbClr val="FFFFFF"/>
                    </a:solidFill>
                    <a:latin typeface="Museo Moderno Bold"/>
                    <a:ea typeface="Museo Moderno Bold"/>
                    <a:cs typeface="Museo Moderno Bold"/>
                    <a:sym typeface="Museo Moderno Bold"/>
                  </a:rPr>
                  <a:t>to help overcome these challenges</a:t>
                </a:r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028700" y="4994551"/>
              <a:ext cx="5066138" cy="4366952"/>
              <a:chOff x="0" y="-47625"/>
              <a:chExt cx="6754850" cy="5822603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754850" cy="5774978"/>
              </a:xfrm>
              <a:custGeom>
                <a:avLst/>
                <a:gdLst/>
                <a:ahLst/>
                <a:cxnLst/>
                <a:rect l="l" t="t" r="r" b="b"/>
                <a:pathLst>
                  <a:path w="6754850" h="5774978">
                    <a:moveTo>
                      <a:pt x="0" y="0"/>
                    </a:moveTo>
                    <a:lnTo>
                      <a:pt x="6754850" y="0"/>
                    </a:lnTo>
                    <a:lnTo>
                      <a:pt x="6754850" y="5774978"/>
                    </a:lnTo>
                    <a:lnTo>
                      <a:pt x="0" y="5774978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endParaRPr lang="en-150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6754849" cy="5822603"/>
              </a:xfrm>
              <a:prstGeom prst="rect">
                <a:avLst/>
              </a:prstGeom>
            </p:spPr>
            <p:txBody>
              <a:bodyPr lIns="0" tIns="0" rIns="0" bIns="0" rtlCol="0" anchor="t"/>
              <a:lstStyle/>
              <a:p>
                <a:pPr algn="l">
                  <a:lnSpc>
                    <a:spcPts val="2052"/>
                  </a:lnSpc>
                </a:pPr>
                <a:r>
                  <a:rPr lang="en" sz="1466" b="1" dirty="0">
                    <a:solidFill>
                      <a:srgbClr val="FFFFFF"/>
                    </a:solidFill>
                    <a:latin typeface="Roboto Bold"/>
                    <a:ea typeface="Roboto Bold"/>
                    <a:cs typeface="Roboto Bold"/>
                    <a:sym typeface="Roboto Bold"/>
                  </a:rPr>
                  <a:t>NDD Orbix </a:t>
                </a:r>
                <a:r>
                  <a:rPr lang="en" sz="1466" dirty="0">
                    <a:solidFill>
                      <a:srgbClr val="FFFFFF"/>
                    </a:solidFill>
                    <a:latin typeface="Roboto Medium"/>
                    <a:ea typeface="Roboto Medium"/>
                    <a:cs typeface="Roboto Medium"/>
                    <a:sym typeface="Roboto"/>
                  </a:rPr>
                  <a:t>is a high</a:t>
                </a:r>
                <a:r>
                  <a:rPr lang="en" sz="1466" b="1" dirty="0">
                    <a:solidFill>
                      <a:srgbClr val="FFFFFF"/>
                    </a:solidFill>
                    <a:latin typeface="Roboto Bold"/>
                    <a:ea typeface="Roboto Bold"/>
                    <a:cs typeface="Roboto Bold"/>
                    <a:sym typeface="Roboto Bold"/>
                  </a:rPr>
                  <a:t> available</a:t>
                </a:r>
                <a:r>
                  <a:rPr lang="en" sz="1466" dirty="0">
                    <a:solidFill>
                      <a:srgbClr val="FFFFFF"/>
                    </a:solidFill>
                    <a:latin typeface="Roboto Medium"/>
                    <a:ea typeface="Roboto Medium"/>
                    <a:cs typeface="Roboto Medium"/>
                    <a:sym typeface="Roboto"/>
                  </a:rPr>
                  <a:t> platform, </a:t>
                </a:r>
                <a:r>
                  <a:rPr lang="en" sz="1466" b="1" dirty="0">
                    <a:solidFill>
                      <a:srgbClr val="FFFFFF"/>
                    </a:solidFill>
                    <a:latin typeface="Roboto Bold"/>
                    <a:ea typeface="Roboto Bold"/>
                    <a:cs typeface="Roboto Bold"/>
                    <a:sym typeface="Roboto Bold"/>
                  </a:rPr>
                  <a:t>SaaS​</a:t>
                </a:r>
                <a:r>
                  <a:rPr lang="en" sz="1466" b="1" dirty="0">
                    <a:solidFill>
                      <a:srgbClr val="FFFFFF"/>
                    </a:solidFill>
                    <a:latin typeface="Roboto Medium"/>
                    <a:ea typeface="Roboto Medium"/>
                    <a:cs typeface="Roboto Bold"/>
                    <a:sym typeface="Roboto"/>
                  </a:rPr>
                  <a:t> and </a:t>
                </a:r>
                <a:r>
                  <a:rPr lang="en" sz="1466" dirty="0">
                    <a:solidFill>
                      <a:srgbClr val="FFFFFF"/>
                    </a:solidFill>
                    <a:latin typeface="Roboto Medium"/>
                    <a:ea typeface="Roboto Medium"/>
                    <a:cs typeface="Roboto Medium"/>
                    <a:sym typeface="Roboto"/>
                  </a:rPr>
                  <a:t>cloud enabled, aimed at manufacturers, integrators and print service providers, Workspace and Workplace as a Service. It monitors and manages multiple devices and services transforming data into strategic insights to </a:t>
                </a:r>
                <a:r>
                  <a:rPr lang="en" sz="1466" b="1" dirty="0">
                    <a:solidFill>
                      <a:srgbClr val="FFFFFF"/>
                    </a:solidFill>
                    <a:latin typeface="Roboto Bold"/>
                    <a:ea typeface="Roboto Bold"/>
                    <a:cs typeface="Roboto Bold"/>
                    <a:sym typeface="Roboto Bold"/>
                  </a:rPr>
                  <a:t>increase productivity</a:t>
                </a:r>
                <a:r>
                  <a:rPr lang="en" sz="1466" dirty="0">
                    <a:solidFill>
                      <a:srgbClr val="FFFFFF"/>
                    </a:solidFill>
                    <a:latin typeface="Roboto Medium"/>
                    <a:ea typeface="Roboto Medium"/>
                    <a:cs typeface="Roboto Medium"/>
                    <a:sym typeface="Roboto"/>
                  </a:rPr>
                  <a:t>, reliability and intelligent operations; </a:t>
                </a:r>
                <a:r>
                  <a:rPr lang="en" sz="1466" b="1" dirty="0">
                    <a:solidFill>
                      <a:srgbClr val="FFFFFF"/>
                    </a:solidFill>
                    <a:latin typeface="Roboto Bold"/>
                    <a:ea typeface="Roboto Bold"/>
                    <a:cs typeface="Roboto Bold"/>
                    <a:sym typeface="Roboto Bold"/>
                  </a:rPr>
                  <a:t>reducing costs and enhancing revenues.</a:t>
                </a:r>
              </a:p>
            </p:txBody>
          </p:sp>
        </p:grpSp>
        <p:pic>
          <p:nvPicPr>
            <p:cNvPr id="11" name="Imagen 38" descr="Forma, Flecha&#10;&#10;El contenido generado por IA puede ser incorrecto.">
              <a:extLst>
                <a:ext uri="{FF2B5EF4-FFF2-40B4-BE49-F238E27FC236}">
                  <a16:creationId xmlns:a16="http://schemas.microsoft.com/office/drawing/2014/main" id="{7AECAF28-24E9-A722-B204-8D69AA72C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73959" y="2684203"/>
              <a:ext cx="7377386" cy="6002596"/>
            </a:xfrm>
            <a:prstGeom prst="rect">
              <a:avLst/>
            </a:prstGeom>
          </p:spPr>
        </p:pic>
        <p:grpSp>
          <p:nvGrpSpPr>
            <p:cNvPr id="16" name="Grupo 34">
              <a:extLst>
                <a:ext uri="{FF2B5EF4-FFF2-40B4-BE49-F238E27FC236}">
                  <a16:creationId xmlns:a16="http://schemas.microsoft.com/office/drawing/2014/main" id="{C04705A2-800E-EFBE-8EF6-E47F8924862F}"/>
                </a:ext>
              </a:extLst>
            </p:cNvPr>
            <p:cNvGrpSpPr/>
            <p:nvPr/>
          </p:nvGrpSpPr>
          <p:grpSpPr>
            <a:xfrm>
              <a:off x="7131830" y="892331"/>
              <a:ext cx="10816975" cy="8874281"/>
              <a:chOff x="7131830" y="892331"/>
              <a:chExt cx="10816975" cy="8874281"/>
            </a:xfrm>
          </p:grpSpPr>
          <p:grpSp>
            <p:nvGrpSpPr>
              <p:cNvPr id="17" name="Grupo 46">
                <a:extLst>
                  <a:ext uri="{FF2B5EF4-FFF2-40B4-BE49-F238E27FC236}">
                    <a16:creationId xmlns:a16="http://schemas.microsoft.com/office/drawing/2014/main" id="{1B28D3AE-13A6-6E2C-D97E-9BD1E6C17579}"/>
                  </a:ext>
                </a:extLst>
              </p:cNvPr>
              <p:cNvGrpSpPr/>
              <p:nvPr/>
            </p:nvGrpSpPr>
            <p:grpSpPr>
              <a:xfrm>
                <a:off x="7265085" y="892331"/>
                <a:ext cx="10683720" cy="8874281"/>
                <a:chOff x="4843390" y="594887"/>
                <a:chExt cx="7122480" cy="5916187"/>
              </a:xfrm>
            </p:grpSpPr>
            <p:grpSp>
              <p:nvGrpSpPr>
                <p:cNvPr id="21" name="Group 12">
                  <a:extLst>
                    <a:ext uri="{FF2B5EF4-FFF2-40B4-BE49-F238E27FC236}">
                      <a16:creationId xmlns:a16="http://schemas.microsoft.com/office/drawing/2014/main" id="{A88DFAD2-0079-6CF4-AFFE-9F4207B220E3}"/>
                    </a:ext>
                  </a:extLst>
                </p:cNvPr>
                <p:cNvGrpSpPr/>
                <p:nvPr/>
              </p:nvGrpSpPr>
              <p:grpSpPr>
                <a:xfrm>
                  <a:off x="4843390" y="594887"/>
                  <a:ext cx="7120010" cy="5663645"/>
                  <a:chOff x="-50882989" y="3077448"/>
                  <a:chExt cx="52376344" cy="41662990"/>
                </a:xfrm>
              </p:grpSpPr>
              <p:sp>
                <p:nvSpPr>
                  <p:cNvPr id="25" name="Freeform 13">
                    <a:extLst>
                      <a:ext uri="{FF2B5EF4-FFF2-40B4-BE49-F238E27FC236}">
                        <a16:creationId xmlns:a16="http://schemas.microsoft.com/office/drawing/2014/main" id="{60889B6D-E1E6-8B1A-2F9F-C185D5901ED9}"/>
                      </a:ext>
                    </a:extLst>
                  </p:cNvPr>
                  <p:cNvSpPr/>
                  <p:nvPr/>
                </p:nvSpPr>
                <p:spPr>
                  <a:xfrm>
                    <a:off x="-50882989" y="3077448"/>
                    <a:ext cx="52376344" cy="416629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6585" h="10701605">
                        <a:moveTo>
                          <a:pt x="0" y="0"/>
                        </a:moveTo>
                        <a:lnTo>
                          <a:pt x="6730354" y="0"/>
                        </a:lnTo>
                        <a:cubicBezTo>
                          <a:pt x="8439984" y="0"/>
                          <a:pt x="9826585" y="1510072"/>
                          <a:pt x="9826585" y="3371938"/>
                        </a:cubicBezTo>
                        <a:lnTo>
                          <a:pt x="9826585" y="10701605"/>
                        </a:lnTo>
                        <a:lnTo>
                          <a:pt x="3096231" y="10701605"/>
                        </a:lnTo>
                        <a:cubicBezTo>
                          <a:pt x="1386601" y="10701605"/>
                          <a:pt x="0" y="9191533"/>
                          <a:pt x="0" y="7329667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12700">
                    <a:solidFill>
                      <a:srgbClr val="D6E0B4"/>
                    </a:solidFill>
                  </a:ln>
                </p:spPr>
                <p:txBody>
                  <a:bodyPr/>
                  <a:lstStyle/>
                  <a:p>
                    <a:pPr defTabSz="914445"/>
                    <a:endParaRPr lang="en-150" dirty="0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22" name="Grupo 48">
                  <a:extLst>
                    <a:ext uri="{FF2B5EF4-FFF2-40B4-BE49-F238E27FC236}">
                      <a16:creationId xmlns:a16="http://schemas.microsoft.com/office/drawing/2014/main" id="{C9A105C2-1197-56DC-D0DB-3F757686AD0A}"/>
                    </a:ext>
                  </a:extLst>
                </p:cNvPr>
                <p:cNvGrpSpPr/>
                <p:nvPr/>
              </p:nvGrpSpPr>
              <p:grpSpPr>
                <a:xfrm>
                  <a:off x="11046530" y="5491815"/>
                  <a:ext cx="919340" cy="1019259"/>
                  <a:chOff x="11046530" y="5491815"/>
                  <a:chExt cx="919340" cy="1019259"/>
                </a:xfrm>
              </p:grpSpPr>
              <p:sp>
                <p:nvSpPr>
                  <p:cNvPr id="23" name="Freeform 13">
                    <a:extLst>
                      <a:ext uri="{FF2B5EF4-FFF2-40B4-BE49-F238E27FC236}">
                        <a16:creationId xmlns:a16="http://schemas.microsoft.com/office/drawing/2014/main" id="{1BBCFBCC-9BF0-2E86-1922-878181C6515F}"/>
                      </a:ext>
                    </a:extLst>
                  </p:cNvPr>
                  <p:cNvSpPr/>
                  <p:nvPr/>
                </p:nvSpPr>
                <p:spPr>
                  <a:xfrm>
                    <a:off x="11046530" y="5491815"/>
                    <a:ext cx="919340" cy="10192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26585" h="10701605">
                        <a:moveTo>
                          <a:pt x="0" y="0"/>
                        </a:moveTo>
                        <a:lnTo>
                          <a:pt x="6730354" y="0"/>
                        </a:lnTo>
                        <a:cubicBezTo>
                          <a:pt x="8439984" y="0"/>
                          <a:pt x="9826585" y="1510072"/>
                          <a:pt x="9826585" y="3371938"/>
                        </a:cubicBezTo>
                        <a:lnTo>
                          <a:pt x="9826585" y="10701605"/>
                        </a:lnTo>
                        <a:lnTo>
                          <a:pt x="3096231" y="10701605"/>
                        </a:lnTo>
                        <a:cubicBezTo>
                          <a:pt x="1386601" y="10701605"/>
                          <a:pt x="0" y="9191533"/>
                          <a:pt x="0" y="7329667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D6E0B4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/>
                  <a:lstStyle/>
                  <a:p>
                    <a:pPr defTabSz="914445"/>
                    <a:endParaRPr lang="en-150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4" name="Freeform 15">
                    <a:extLst>
                      <a:ext uri="{FF2B5EF4-FFF2-40B4-BE49-F238E27FC236}">
                        <a16:creationId xmlns:a16="http://schemas.microsoft.com/office/drawing/2014/main" id="{05524AC2-8836-019F-87A8-6496A28A0FD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1234347" y="5613925"/>
                    <a:ext cx="588240" cy="7227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9058" h="2308855">
                        <a:moveTo>
                          <a:pt x="0" y="0"/>
                        </a:moveTo>
                        <a:lnTo>
                          <a:pt x="1879058" y="0"/>
                        </a:lnTo>
                        <a:lnTo>
                          <a:pt x="1879058" y="2308855"/>
                        </a:lnTo>
                        <a:lnTo>
                          <a:pt x="0" y="230885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pPr defTabSz="914445"/>
                    <a:endParaRPr lang="en-150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</p:grpSp>
          </p:grpSp>
          <p:sp>
            <p:nvSpPr>
              <p:cNvPr id="20" name="Rectángulo 32">
                <a:extLst>
                  <a:ext uri="{FF2B5EF4-FFF2-40B4-BE49-F238E27FC236}">
                    <a16:creationId xmlns:a16="http://schemas.microsoft.com/office/drawing/2014/main" id="{8F18D057-823D-D155-0058-942195238DE6}"/>
                  </a:ext>
                </a:extLst>
              </p:cNvPr>
              <p:cNvSpPr/>
              <p:nvPr/>
            </p:nvSpPr>
            <p:spPr>
              <a:xfrm>
                <a:off x="7131830" y="1190225"/>
                <a:ext cx="251607" cy="73410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pic>
          <p:nvPicPr>
            <p:cNvPr id="26" name="Imagen 26" descr="Imagen de la pantalla de un video juego&#10;&#10;El contenido generado por IA puede ser incorrecto.">
              <a:extLst>
                <a:ext uri="{FF2B5EF4-FFF2-40B4-BE49-F238E27FC236}">
                  <a16:creationId xmlns:a16="http://schemas.microsoft.com/office/drawing/2014/main" id="{9C4C6BBB-BC09-BB69-D8B6-2C04E0F65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45754" y="1755474"/>
              <a:ext cx="2813880" cy="1760453"/>
            </a:xfrm>
            <a:prstGeom prst="rect">
              <a:avLst/>
            </a:prstGeom>
          </p:spPr>
        </p:pic>
        <p:pic>
          <p:nvPicPr>
            <p:cNvPr id="27" name="Imagen 22" descr="Interfaz de usuario gráfica&#10;&#10;El contenido generado por IA puede ser incorrecto.">
              <a:extLst>
                <a:ext uri="{FF2B5EF4-FFF2-40B4-BE49-F238E27FC236}">
                  <a16:creationId xmlns:a16="http://schemas.microsoft.com/office/drawing/2014/main" id="{8F5A8B84-2B4D-49FA-5ECD-CA22D7241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3345" y="1190225"/>
              <a:ext cx="7569357" cy="4885993"/>
            </a:xfrm>
            <a:prstGeom prst="rect">
              <a:avLst/>
            </a:prstGeom>
          </p:spPr>
        </p:pic>
        <p:pic>
          <p:nvPicPr>
            <p:cNvPr id="28" name="Imagen 4" descr="Imagen de la pantalla de un video juego&#10;&#10;El contenido generado por IA puede ser incorrecto.">
              <a:extLst>
                <a:ext uri="{FF2B5EF4-FFF2-40B4-BE49-F238E27FC236}">
                  <a16:creationId xmlns:a16="http://schemas.microsoft.com/office/drawing/2014/main" id="{31F609CB-5FE7-9294-25B9-E7AA32C1E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41522" y="3861538"/>
              <a:ext cx="3795845" cy="2234462"/>
            </a:xfrm>
            <a:prstGeom prst="rect">
              <a:avLst/>
            </a:prstGeom>
          </p:spPr>
        </p:pic>
        <p:pic>
          <p:nvPicPr>
            <p:cNvPr id="29" name="Imagen 6" descr="Diagrama&#10;&#10;El contenido generado por IA puede ser incorrecto.">
              <a:extLst>
                <a:ext uri="{FF2B5EF4-FFF2-40B4-BE49-F238E27FC236}">
                  <a16:creationId xmlns:a16="http://schemas.microsoft.com/office/drawing/2014/main" id="{17E76D38-CD56-B3AF-C755-6A23641FE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60908" y="5057061"/>
              <a:ext cx="3372410" cy="1670447"/>
            </a:xfrm>
            <a:prstGeom prst="rect">
              <a:avLst/>
            </a:prstGeom>
          </p:spPr>
        </p:pic>
        <p:pic>
          <p:nvPicPr>
            <p:cNvPr id="30" name="Imagen 8" descr="Pantalla de juego de mesa&#10;&#10;El contenido generado por IA puede ser incorrecto.">
              <a:extLst>
                <a:ext uri="{FF2B5EF4-FFF2-40B4-BE49-F238E27FC236}">
                  <a16:creationId xmlns:a16="http://schemas.microsoft.com/office/drawing/2014/main" id="{CCFECE44-43CE-C3C2-7C10-C0A41A30B52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65036" y="5568286"/>
              <a:ext cx="2488927" cy="3258739"/>
            </a:xfrm>
            <a:prstGeom prst="rect">
              <a:avLst/>
            </a:prstGeom>
          </p:spPr>
        </p:pic>
        <p:pic>
          <p:nvPicPr>
            <p:cNvPr id="31" name="Imagen 10" descr="Imagen que contiene Calendario&#10;&#10;El contenido generado por IA puede ser incorrecto.">
              <a:extLst>
                <a:ext uri="{FF2B5EF4-FFF2-40B4-BE49-F238E27FC236}">
                  <a16:creationId xmlns:a16="http://schemas.microsoft.com/office/drawing/2014/main" id="{DE440299-E1AD-508A-972A-31AB6AD90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9167" y="6458569"/>
              <a:ext cx="3418529" cy="2570894"/>
            </a:xfrm>
            <a:prstGeom prst="rect">
              <a:avLst/>
            </a:prstGeom>
          </p:spPr>
        </p:pic>
        <p:pic>
          <p:nvPicPr>
            <p:cNvPr id="32" name="Imagen 12" descr="Imagen de la pantalla de un video juego&#10;&#10;El contenido generado por IA puede ser incorrecto.">
              <a:extLst>
                <a:ext uri="{FF2B5EF4-FFF2-40B4-BE49-F238E27FC236}">
                  <a16:creationId xmlns:a16="http://schemas.microsoft.com/office/drawing/2014/main" id="{FD0FD281-53D1-40D0-8606-8791F27F30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95876" y="6809396"/>
              <a:ext cx="2247696" cy="1528889"/>
            </a:xfrm>
            <a:prstGeom prst="rect">
              <a:avLst/>
            </a:prstGeom>
          </p:spPr>
        </p:pic>
        <p:pic>
          <p:nvPicPr>
            <p:cNvPr id="33" name="Imagen 19" descr="Una caricatura de una persona&#10;&#10;El contenido generado por IA puede ser incorrecto.">
              <a:extLst>
                <a:ext uri="{FF2B5EF4-FFF2-40B4-BE49-F238E27FC236}">
                  <a16:creationId xmlns:a16="http://schemas.microsoft.com/office/drawing/2014/main" id="{029B2D1F-3D34-8D59-7241-B63233F78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0841" y="3913025"/>
              <a:ext cx="2178647" cy="1995007"/>
            </a:xfrm>
            <a:prstGeom prst="rect">
              <a:avLst/>
            </a:prstGeom>
          </p:spPr>
        </p:pic>
        <p:pic>
          <p:nvPicPr>
            <p:cNvPr id="34" name="Imagen 16" descr="Imagen que contiene Icono&#10;&#10;El contenido generado por IA puede ser incorrecto.">
              <a:extLst>
                <a:ext uri="{FF2B5EF4-FFF2-40B4-BE49-F238E27FC236}">
                  <a16:creationId xmlns:a16="http://schemas.microsoft.com/office/drawing/2014/main" id="{1C1C9F58-A0DB-2601-DCDA-62B575EFE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0559" y="5437367"/>
              <a:ext cx="4163332" cy="1276493"/>
            </a:xfrm>
            <a:prstGeom prst="rect">
              <a:avLst/>
            </a:prstGeom>
          </p:spPr>
        </p:pic>
        <p:pic>
          <p:nvPicPr>
            <p:cNvPr id="35" name="Imagen 30" descr="Una pantalla de un celular con la imagen de un videojuego&#10;&#10;El contenido generado por IA puede ser incorrecto.">
              <a:extLst>
                <a:ext uri="{FF2B5EF4-FFF2-40B4-BE49-F238E27FC236}">
                  <a16:creationId xmlns:a16="http://schemas.microsoft.com/office/drawing/2014/main" id="{17EA3B86-51B6-9157-6B9A-773AB7B36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8175" y="1455481"/>
              <a:ext cx="2045353" cy="308662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2026-10-06T10:43:46Z</dcterms:created>
  <dcterms:modified xsi:type="dcterms:W3CDTF">2026-10-06T10:43:46Z</dcterms:modified>
</cp:coreProperties>
</file>