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0"/>
  </p:notesMasterIdLst>
  <p:sldIdLst>
    <p:sldId id="256" r:id="rId5"/>
    <p:sldId id="257" r:id="rId6"/>
    <p:sldId id="258" r:id="rId7"/>
    <p:sldId id="273" r:id="rId8"/>
    <p:sldId id="259" r:id="rId9"/>
    <p:sldId id="274" r:id="rId10"/>
    <p:sldId id="275" r:id="rId11"/>
    <p:sldId id="276" r:id="rId12"/>
    <p:sldId id="1075" r:id="rId13"/>
    <p:sldId id="260" r:id="rId14"/>
    <p:sldId id="270" r:id="rId15"/>
    <p:sldId id="266" r:id="rId16"/>
    <p:sldId id="267" r:id="rId17"/>
    <p:sldId id="268" r:id="rId18"/>
    <p:sldId id="269" r:id="rId19"/>
  </p:sldIdLst>
  <p:sldSz cx="18288000" cy="10287000"/>
  <p:notesSz cx="6858000" cy="9144000"/>
  <p:embeddedFontLst>
    <p:embeddedFont>
      <p:font typeface="Helvetica" pitchFamily="2" charset="0"/>
      <p:regular r:id="rId21"/>
      <p:bold r:id="rId22"/>
      <p:italic r:id="rId23"/>
      <p:boldItalic r:id="rId24"/>
    </p:embeddedFont>
    <p:embeddedFont>
      <p:font typeface="Museo Moderno" pitchFamily="2" charset="77"/>
      <p:regular r:id="rId25"/>
    </p:embeddedFont>
    <p:embeddedFont>
      <p:font typeface="Museo Moderno Bold" pitchFamily="2" charset="77"/>
      <p:regular r:id="rId26"/>
      <p:bold r:id="rId27"/>
    </p:embeddedFont>
    <p:embeddedFont>
      <p:font typeface="Museo Moderno Semi-Bold" pitchFamily="2" charset="77"/>
      <p:regular r:id="rId28"/>
      <p:bold r:id="rId29"/>
    </p:embeddedFont>
    <p:embeddedFont>
      <p:font typeface="MuseoModerno SemiBold" pitchFamily="2" charset="77"/>
      <p:regular r:id="rId30"/>
      <p:bold r:id="rId31"/>
      <p:italic r:id="rId32"/>
      <p:boldItalic r:id="rId33"/>
    </p:embeddedFont>
    <p:embeddedFont>
      <p:font typeface="Roboto Black" panose="02000000000000000000" pitchFamily="2" charset="0"/>
      <p:bold r:id="rId34"/>
      <p:italic r:id="rId35"/>
      <p:boldItalic r:id="rId36"/>
    </p:embeddedFont>
    <p:embeddedFont>
      <p:font typeface="Roboto Bold" panose="02000000000000000000" pitchFamily="2" charset="0"/>
      <p:regular r:id="rId37"/>
      <p:bold r:id="rId38"/>
      <p:italic r:id="rId39"/>
      <p:boldItalic r:id="rId40"/>
    </p:embeddedFont>
    <p:embeddedFont>
      <p:font typeface="Roboto Bold Italics" panose="020F0502020204030204" pitchFamily="34" charset="0"/>
      <p:regular r:id="rId41"/>
      <p:bold r:id="rId42"/>
      <p:italic r:id="rId43"/>
      <p:boldItalic r:id="rId44"/>
    </p:embeddedFont>
    <p:embeddedFont>
      <p:font typeface="Roboto Medium" panose="02000000000000000000" pitchFamily="2" charset="0"/>
      <p:regular r:id="rId45"/>
      <p:italic r:id="rId46"/>
    </p:embeddedFont>
    <p:embeddedFont>
      <p:font typeface="Webdings" pitchFamily="2" charset="2"/>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000000"/>
    <a:srgbClr val="FFFFFF"/>
    <a:srgbClr val="D6E0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16" autoAdjust="0"/>
    <p:restoredTop sz="94017" autoAdjust="0"/>
  </p:normalViewPr>
  <p:slideViewPr>
    <p:cSldViewPr>
      <p:cViewPr>
        <p:scale>
          <a:sx n="123" d="100"/>
          <a:sy n="123" d="100"/>
        </p:scale>
        <p:origin x="2496" y="7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9.fntdata"/><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1.fntdata"/><Relationship Id="rId44" Type="http://schemas.openxmlformats.org/officeDocument/2006/relationships/font" Target="fonts/font2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20" Type="http://schemas.openxmlformats.org/officeDocument/2006/relationships/notesMaster" Target="notesMasters/notesMaster1.xml"/><Relationship Id="rId41"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15.05.2026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en"/>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en"/>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en"/>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en"/>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en"/>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en"/>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290763" y="512763"/>
            <a:ext cx="4562475" cy="2566987"/>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2905992-A06E-49CC-B57F-1A7A3F81473B}" type="slidenum">
              <a:rPr lang="pt-BR" smtClean="0"/>
              <a:t>9</a:t>
            </a:fld>
            <a:endParaRPr lang="pt-BR"/>
          </a:p>
        </p:txBody>
      </p:sp>
    </p:spTree>
    <p:extLst>
      <p:ext uri="{BB962C8B-B14F-4D97-AF65-F5344CB8AC3E}">
        <p14:creationId xmlns:p14="http://schemas.microsoft.com/office/powerpoint/2010/main" val="860768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en"/>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
              <a:t>1.7.2013</a:t>
            </a:r>
          </a:p>
          <a:p>
            <a:endParaRPr lang="en-US"/>
          </a:p>
          <a:p>
            <a:r>
              <a:rPr lang="en"/>
              <a:t>1.7.2013</a:t>
            </a:r>
          </a:p>
          <a:p>
            <a:endParaRPr lang="en-US"/>
          </a:p>
          <a:p>
            <a:endParaRPr lang="en-US"/>
          </a:p>
          <a:p>
            <a:endParaRPr lang="en-US"/>
          </a:p>
          <a:p>
            <a:r>
              <a:rPr lang="en"/>
              <a:t>‹#›</a:t>
            </a:r>
          </a:p>
          <a:p>
            <a:endParaRPr lang="en-US"/>
          </a:p>
          <a:p>
            <a:r>
              <a:rPr lang="en"/>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en"/>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en"/>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
              <a:t>1.7.2013</a:t>
            </a:r>
          </a:p>
          <a:p>
            <a:endParaRPr lang="en-US"/>
          </a:p>
          <a:p>
            <a:r>
              <a:rPr lang="en"/>
              <a:t>1.7.2013</a:t>
            </a:r>
          </a:p>
          <a:p>
            <a:endParaRPr lang="en-US"/>
          </a:p>
          <a:p>
            <a:endParaRPr lang="en-US"/>
          </a:p>
          <a:p>
            <a:endParaRPr lang="en-US"/>
          </a:p>
          <a:p>
            <a:r>
              <a:rPr lang="en"/>
              <a:t>‹#›</a:t>
            </a:r>
          </a:p>
          <a:p>
            <a:endParaRPr lang="en-US"/>
          </a:p>
          <a:p>
            <a:r>
              <a:rPr lang="en"/>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en"/>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914400" y="822950"/>
            <a:ext cx="16459200" cy="742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 name="Espaço Reservado para Conteúdo 2">
            <a:extLst>
              <a:ext uri="{FF2B5EF4-FFF2-40B4-BE49-F238E27FC236}">
                <a16:creationId xmlns:a16="http://schemas.microsoft.com/office/drawing/2014/main" id="{CCF6DCC9-662A-BB60-762C-6E0BB0FA4FC3}"/>
              </a:ext>
            </a:extLst>
          </p:cNvPr>
          <p:cNvSpPr>
            <a:spLocks noGrp="1"/>
          </p:cNvSpPr>
          <p:nvPr>
            <p:ph idx="1"/>
          </p:nvPr>
        </p:nvSpPr>
        <p:spPr>
          <a:xfrm>
            <a:off x="1257300" y="2738437"/>
            <a:ext cx="15773400" cy="652700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423286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5/15/26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svg"/></Relationships>
</file>

<file path=ppt/slides/_rels/slide11.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79.png"/></Relationships>
</file>

<file path=ppt/slides/_rels/slide13.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svg"/><Relationship Id="rId3" Type="http://schemas.openxmlformats.org/officeDocument/2006/relationships/image" Target="../media/image88.png"/><Relationship Id="rId7" Type="http://schemas.openxmlformats.org/officeDocument/2006/relationships/image" Target="../media/image92.svg"/><Relationship Id="rId12"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svg"/><Relationship Id="rId1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15.xml.rels><?xml version="1.0" encoding="UTF-8" standalone="yes"?>
<Relationships xmlns="http://schemas.openxmlformats.org/package/2006/relationships"><Relationship Id="rId3" Type="http://schemas.openxmlformats.org/officeDocument/2006/relationships/image" Target="../media/image101.svg"/><Relationship Id="rId7" Type="http://schemas.openxmlformats.org/officeDocument/2006/relationships/image" Target="../media/image10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4.svg"/><Relationship Id="rId5" Type="http://schemas.openxmlformats.org/officeDocument/2006/relationships/image" Target="../media/image103.svg"/><Relationship Id="rId4" Type="http://schemas.openxmlformats.org/officeDocument/2006/relationships/image" Target="../media/image102.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jpeg"/><Relationship Id="rId7" Type="http://schemas.openxmlformats.org/officeDocument/2006/relationships/image" Target="../media/image16.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9.pn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svg"/><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hyperlink" Target="https://www.figma.com/design/kD8G7hQrHrkSpVVae9D0iU/MAPA-NDD?node-id=25-362&amp;t=eVMLpBltjwT22G7p-1"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svg"/><Relationship Id="rId18" Type="http://schemas.openxmlformats.org/officeDocument/2006/relationships/image" Target="../media/image50.svg"/><Relationship Id="rId3" Type="http://schemas.openxmlformats.org/officeDocument/2006/relationships/image" Target="../media/image35.svg"/><Relationship Id="rId21" Type="http://schemas.openxmlformats.org/officeDocument/2006/relationships/image" Target="../media/image53.svg"/><Relationship Id="rId7" Type="http://schemas.openxmlformats.org/officeDocument/2006/relationships/image" Target="../media/image39.svg"/><Relationship Id="rId12" Type="http://schemas.openxmlformats.org/officeDocument/2006/relationships/image" Target="../media/image44.svg"/><Relationship Id="rId17" Type="http://schemas.openxmlformats.org/officeDocument/2006/relationships/image" Target="../media/image49.svg"/><Relationship Id="rId2" Type="http://schemas.openxmlformats.org/officeDocument/2006/relationships/image" Target="../media/image34.svg"/><Relationship Id="rId16" Type="http://schemas.openxmlformats.org/officeDocument/2006/relationships/image" Target="../media/image48.svg"/><Relationship Id="rId20"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3.svg"/><Relationship Id="rId5" Type="http://schemas.openxmlformats.org/officeDocument/2006/relationships/image" Target="../media/image37.svg"/><Relationship Id="rId15" Type="http://schemas.openxmlformats.org/officeDocument/2006/relationships/image" Target="../media/image47.svg"/><Relationship Id="rId23" Type="http://schemas.openxmlformats.org/officeDocument/2006/relationships/image" Target="../media/image9.png"/><Relationship Id="rId10" Type="http://schemas.openxmlformats.org/officeDocument/2006/relationships/image" Target="../media/image42.svg"/><Relationship Id="rId19" Type="http://schemas.openxmlformats.org/officeDocument/2006/relationships/image" Target="../media/image51.svg"/><Relationship Id="rId4" Type="http://schemas.openxmlformats.org/officeDocument/2006/relationships/image" Target="../media/image36.svg"/><Relationship Id="rId9" Type="http://schemas.openxmlformats.org/officeDocument/2006/relationships/image" Target="../media/image41.svg"/><Relationship Id="rId14" Type="http://schemas.openxmlformats.org/officeDocument/2006/relationships/image" Target="../media/image46.svg"/><Relationship Id="rId22"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9.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5.png"/></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svg"/><Relationship Id="rId10" Type="http://schemas.openxmlformats.org/officeDocument/2006/relationships/image" Target="../media/image72.png"/><Relationship Id="rId4" Type="http://schemas.openxmlformats.org/officeDocument/2006/relationships/image" Target="../media/image65.png"/><Relationship Id="rId9"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316200" y="-5795420"/>
            <a:ext cx="23654100" cy="13666946"/>
            <a:chOff x="0" y="0"/>
            <a:chExt cx="31538800" cy="18222595"/>
          </a:xfrm>
        </p:grpSpPr>
        <p:sp>
          <p:nvSpPr>
            <p:cNvPr id="3" name="Freeform 3"/>
            <p:cNvSpPr/>
            <p:nvPr/>
          </p:nvSpPr>
          <p:spPr>
            <a:xfrm>
              <a:off x="0" y="0"/>
              <a:ext cx="31538800" cy="18222595"/>
            </a:xfrm>
            <a:custGeom>
              <a:avLst/>
              <a:gdLst/>
              <a:ahLst/>
              <a:cxnLst/>
              <a:rect l="l" t="t" r="r" b="b"/>
              <a:pathLst>
                <a:path w="31538800" h="18222595">
                  <a:moveTo>
                    <a:pt x="0" y="0"/>
                  </a:moveTo>
                  <a:lnTo>
                    <a:pt x="31538800" y="0"/>
                  </a:lnTo>
                  <a:lnTo>
                    <a:pt x="31538800" y="18222595"/>
                  </a:lnTo>
                  <a:lnTo>
                    <a:pt x="0" y="18222595"/>
                  </a:lnTo>
                  <a:lnTo>
                    <a:pt x="0" y="0"/>
                  </a:lnTo>
                  <a:close/>
                </a:path>
              </a:pathLst>
            </a:custGeom>
            <a:blipFill>
              <a:blip r:embed="rId2"/>
              <a:stretch>
                <a:fillRect/>
              </a:stretch>
            </a:blipFill>
          </p:spPr>
          <p:txBody>
            <a:bodyPr/>
            <a:lstStyle/>
            <a:p>
              <a:endParaRPr lang="en-150" dirty="0"/>
            </a:p>
          </p:txBody>
        </p:sp>
      </p:grpSp>
      <p:sp>
        <p:nvSpPr>
          <p:cNvPr id="4" name="Freeform 4"/>
          <p:cNvSpPr/>
          <p:nvPr/>
        </p:nvSpPr>
        <p:spPr>
          <a:xfrm>
            <a:off x="914401" y="4330398"/>
            <a:ext cx="5623672" cy="1027108"/>
          </a:xfrm>
          <a:custGeom>
            <a:avLst/>
            <a:gdLst/>
            <a:ahLst/>
            <a:cxnLst/>
            <a:rect l="l" t="t" r="r" b="b"/>
            <a:pathLst>
              <a:path w="5623672" h="1027108">
                <a:moveTo>
                  <a:pt x="0" y="0"/>
                </a:moveTo>
                <a:lnTo>
                  <a:pt x="5623672" y="0"/>
                </a:lnTo>
                <a:lnTo>
                  <a:pt x="5623672" y="1027108"/>
                </a:lnTo>
                <a:lnTo>
                  <a:pt x="0" y="1027108"/>
                </a:lnTo>
                <a:lnTo>
                  <a:pt x="0" y="0"/>
                </a:lnTo>
                <a:close/>
              </a:path>
            </a:pathLst>
          </a:custGeom>
          <a:blipFill>
            <a:blip>
              <a:extLst>
                <a:ext uri="{96DAC541-7B7A-43D3-8B79-37D633B846F1}">
                  <asvg:svgBlip xmlns:asvg="http://schemas.microsoft.com/office/drawing/2016/SVG/main" r:embed="rId3"/>
                </a:ext>
              </a:extLst>
            </a:blip>
            <a:stretch>
              <a:fillRect l="-56" r="-56"/>
            </a:stretch>
          </a:blipFill>
        </p:spPr>
        <p:txBody>
          <a:bodyPr/>
          <a:lstStyle/>
          <a:p>
            <a:endParaRPr lang="en-150"/>
          </a:p>
        </p:txBody>
      </p:sp>
      <p:grpSp>
        <p:nvGrpSpPr>
          <p:cNvPr id="9" name="Group 9"/>
          <p:cNvGrpSpPr/>
          <p:nvPr/>
        </p:nvGrpSpPr>
        <p:grpSpPr>
          <a:xfrm>
            <a:off x="15424720" y="7840533"/>
            <a:ext cx="2863277" cy="6400265"/>
            <a:chOff x="0" y="0"/>
            <a:chExt cx="3817702" cy="8533687"/>
          </a:xfrm>
        </p:grpSpPr>
        <p:sp>
          <p:nvSpPr>
            <p:cNvPr id="10" name="Freeform 10"/>
            <p:cNvSpPr/>
            <p:nvPr/>
          </p:nvSpPr>
          <p:spPr>
            <a:xfrm>
              <a:off x="0" y="0"/>
              <a:ext cx="3817620" cy="8533638"/>
            </a:xfrm>
            <a:custGeom>
              <a:avLst/>
              <a:gdLst/>
              <a:ahLst/>
              <a:cxnLst/>
              <a:rect l="l" t="t" r="r" b="b"/>
              <a:pathLst>
                <a:path w="3817620" h="8533638">
                  <a:moveTo>
                    <a:pt x="0" y="0"/>
                  </a:moveTo>
                  <a:lnTo>
                    <a:pt x="1908810" y="0"/>
                  </a:lnTo>
                  <a:cubicBezTo>
                    <a:pt x="2963164" y="0"/>
                    <a:pt x="3817620" y="854583"/>
                    <a:pt x="3817620" y="1908937"/>
                  </a:cubicBezTo>
                  <a:lnTo>
                    <a:pt x="3817620" y="8533638"/>
                  </a:lnTo>
                  <a:lnTo>
                    <a:pt x="0" y="8533638"/>
                  </a:lnTo>
                  <a:close/>
                </a:path>
              </a:pathLst>
            </a:custGeom>
            <a:solidFill>
              <a:srgbClr val="4C42BE"/>
            </a:solidFill>
          </p:spPr>
          <p:txBody>
            <a:bodyPr/>
            <a:lstStyle/>
            <a:p>
              <a:endParaRPr lang="en-150"/>
            </a:p>
          </p:txBody>
        </p:sp>
      </p:grpSp>
      <p:grpSp>
        <p:nvGrpSpPr>
          <p:cNvPr id="12" name="Group 12"/>
          <p:cNvGrpSpPr/>
          <p:nvPr/>
        </p:nvGrpSpPr>
        <p:grpSpPr>
          <a:xfrm>
            <a:off x="914400" y="5816153"/>
            <a:ext cx="7309201" cy="1987550"/>
            <a:chOff x="-1" y="-38100"/>
            <a:chExt cx="9745601" cy="2650067"/>
          </a:xfrm>
        </p:grpSpPr>
        <p:sp>
          <p:nvSpPr>
            <p:cNvPr id="13" name="Freeform 13"/>
            <p:cNvSpPr/>
            <p:nvPr/>
          </p:nvSpPr>
          <p:spPr>
            <a:xfrm>
              <a:off x="0" y="0"/>
              <a:ext cx="8458726" cy="2611967"/>
            </a:xfrm>
            <a:custGeom>
              <a:avLst/>
              <a:gdLst/>
              <a:ahLst/>
              <a:cxnLst/>
              <a:rect l="l" t="t" r="r" b="b"/>
              <a:pathLst>
                <a:path w="8458726" h="2611967">
                  <a:moveTo>
                    <a:pt x="0" y="0"/>
                  </a:moveTo>
                  <a:lnTo>
                    <a:pt x="8458726" y="0"/>
                  </a:lnTo>
                  <a:lnTo>
                    <a:pt x="8458726" y="2611967"/>
                  </a:lnTo>
                  <a:lnTo>
                    <a:pt x="0" y="2611967"/>
                  </a:lnTo>
                  <a:close/>
                </a:path>
              </a:pathLst>
            </a:custGeom>
            <a:solidFill>
              <a:srgbClr val="000000">
                <a:alpha val="0"/>
              </a:srgbClr>
            </a:solidFill>
          </p:spPr>
          <p:txBody>
            <a:bodyPr/>
            <a:lstStyle/>
            <a:p>
              <a:endParaRPr lang="en-150"/>
            </a:p>
          </p:txBody>
        </p:sp>
        <p:sp>
          <p:nvSpPr>
            <p:cNvPr id="14" name="TextBox 14"/>
            <p:cNvSpPr txBox="1"/>
            <p:nvPr/>
          </p:nvSpPr>
          <p:spPr>
            <a:xfrm>
              <a:off x="-1" y="-38100"/>
              <a:ext cx="9745601" cy="2650067"/>
            </a:xfrm>
            <a:prstGeom prst="rect">
              <a:avLst/>
            </a:prstGeom>
          </p:spPr>
          <p:txBody>
            <a:bodyPr lIns="0" tIns="0" rIns="0" bIns="0" rtlCol="0" anchor="t"/>
            <a:lstStyle/>
            <a:p>
              <a:pPr algn="l">
                <a:lnSpc>
                  <a:spcPts val="5199"/>
                </a:lnSpc>
              </a:pPr>
              <a:r>
                <a:rPr lang="en" sz="3999" b="1" dirty="0" err="1">
                  <a:solidFill>
                    <a:srgbClr val="010101"/>
                  </a:solidFill>
                  <a:latin typeface="Museo Moderno"/>
                  <a:ea typeface="Museo Moderno"/>
                  <a:cs typeface="Museo Moderno"/>
                  <a:sym typeface="Museo Moderno"/>
                </a:rPr>
                <a:t>Orchestrating </a:t>
              </a:r>
              <a:r>
                <a:rPr lang="en" sz="3999" b="1" dirty="0">
                  <a:solidFill>
                    <a:srgbClr val="010101"/>
                  </a:solidFill>
                  <a:latin typeface="Museo Moderno"/>
                  <a:ea typeface="Museo Moderno"/>
                  <a:cs typeface="Museo Moderno"/>
                  <a:sym typeface="Museo Moderno"/>
                </a:rPr>
                <a:t>the Workspace and </a:t>
              </a:r>
              <a:r>
                <a:rPr lang="en" sz="3999" b="1" dirty="0" err="1">
                  <a:solidFill>
                    <a:srgbClr val="010101"/>
                  </a:solidFill>
                  <a:latin typeface="Museo Moderno" panose="020B0604020202020204" charset="0"/>
                  <a:ea typeface="Museo Moderno Bold"/>
                  <a:cs typeface="Museo Moderno" panose="020B0604020202020204" charset="0"/>
                  <a:sym typeface="Museo Moderno Bold"/>
                </a:rPr>
                <a:t>Maximizing</a:t>
              </a:r>
              <a:r>
                <a:rPr lang="en" sz="3999" b="1" dirty="0">
                  <a:solidFill>
                    <a:srgbClr val="010101"/>
                  </a:solidFill>
                  <a:latin typeface="Museo Moderno" panose="020B0604020202020204" charset="0"/>
                  <a:ea typeface="Museo Moderno Bold"/>
                  <a:cs typeface="Museo Moderno" panose="020B0604020202020204" charset="0"/>
                  <a:sym typeface="Museo Moderno Bold"/>
                </a:rPr>
                <a:t> </a:t>
              </a:r>
              <a:r>
                <a:rPr lang="en" sz="3999" b="1" dirty="0" err="1">
                  <a:solidFill>
                    <a:srgbClr val="010101"/>
                  </a:solidFill>
                  <a:latin typeface="Museo Moderno" panose="020B0604020202020204" charset="0"/>
                  <a:ea typeface="Museo Moderno Bold"/>
                  <a:cs typeface="Museo Moderno" panose="020B0604020202020204" charset="0"/>
                  <a:sym typeface="Museo Moderno Bold"/>
                </a:rPr>
                <a:t>profitability</a:t>
              </a:r>
              <a:endParaRPr lang="en-US" sz="3999" b="1" dirty="0">
                <a:solidFill>
                  <a:srgbClr val="010101"/>
                </a:solidFill>
                <a:latin typeface="Museo Moderno" panose="020B0604020202020204" charset="0"/>
                <a:ea typeface="Museo Moderno Bold"/>
                <a:cs typeface="Museo Moderno" panose="020B0604020202020204" charset="0"/>
                <a:sym typeface="Museo Moderno Bold"/>
              </a:endParaRPr>
            </a:p>
          </p:txBody>
        </p:sp>
      </p:grpSp>
      <p:grpSp>
        <p:nvGrpSpPr>
          <p:cNvPr id="15" name="Group 15"/>
          <p:cNvGrpSpPr/>
          <p:nvPr/>
        </p:nvGrpSpPr>
        <p:grpSpPr>
          <a:xfrm>
            <a:off x="1028700" y="9182100"/>
            <a:ext cx="1411113" cy="343716"/>
            <a:chOff x="0" y="0"/>
            <a:chExt cx="1881484" cy="458288"/>
          </a:xfrm>
        </p:grpSpPr>
        <p:sp>
          <p:nvSpPr>
            <p:cNvPr id="16" name="Freeform 16"/>
            <p:cNvSpPr/>
            <p:nvPr/>
          </p:nvSpPr>
          <p:spPr>
            <a:xfrm>
              <a:off x="0" y="0"/>
              <a:ext cx="1881484" cy="458288"/>
            </a:xfrm>
            <a:custGeom>
              <a:avLst/>
              <a:gdLst/>
              <a:ahLst/>
              <a:cxnLst/>
              <a:rect l="l" t="t" r="r" b="b"/>
              <a:pathLst>
                <a:path w="1881484" h="458288">
                  <a:moveTo>
                    <a:pt x="0" y="0"/>
                  </a:moveTo>
                  <a:lnTo>
                    <a:pt x="1881484" y="0"/>
                  </a:lnTo>
                  <a:lnTo>
                    <a:pt x="1881484" y="458288"/>
                  </a:lnTo>
                  <a:lnTo>
                    <a:pt x="0" y="458288"/>
                  </a:lnTo>
                  <a:close/>
                </a:path>
              </a:pathLst>
            </a:custGeom>
            <a:solidFill>
              <a:srgbClr val="000000">
                <a:alpha val="0"/>
              </a:srgbClr>
            </a:solidFill>
          </p:spPr>
          <p:txBody>
            <a:bodyPr/>
            <a:lstStyle/>
            <a:p>
              <a:endParaRPr lang="en-150"/>
            </a:p>
          </p:txBody>
        </p:sp>
        <p:sp>
          <p:nvSpPr>
            <p:cNvPr id="17" name="TextBox 17"/>
            <p:cNvSpPr txBox="1"/>
            <p:nvPr/>
          </p:nvSpPr>
          <p:spPr>
            <a:xfrm>
              <a:off x="0" y="-76200"/>
              <a:ext cx="1881484" cy="534488"/>
            </a:xfrm>
            <a:prstGeom prst="rect">
              <a:avLst/>
            </a:prstGeom>
          </p:spPr>
          <p:txBody>
            <a:bodyPr lIns="0" tIns="0" rIns="0" bIns="0" rtlCol="0" anchor="t"/>
            <a:lstStyle/>
            <a:p>
              <a:pPr algn="just">
                <a:lnSpc>
                  <a:spcPts val="2828"/>
                </a:lnSpc>
              </a:pPr>
              <a:r>
                <a:rPr lang="en" sz="1600" dirty="0">
                  <a:solidFill>
                    <a:srgbClr val="010101"/>
                  </a:solidFill>
                  <a:latin typeface="Roboto Medium"/>
                  <a:ea typeface="Roboto Medium"/>
                  <a:cs typeface="Roboto Medium"/>
                  <a:sym typeface="Roboto"/>
                </a:rPr>
                <a:t>JAN </a:t>
              </a:r>
              <a:r>
                <a:rPr lang="en" sz="1600">
                  <a:solidFill>
                    <a:srgbClr val="010101"/>
                  </a:solidFill>
                  <a:latin typeface="Roboto Medium"/>
                  <a:ea typeface="Roboto Medium"/>
                  <a:cs typeface="Roboto Medium"/>
                  <a:sym typeface="Roboto"/>
                </a:rPr>
                <a:t>| 2026</a:t>
              </a:r>
              <a:endParaRPr lang="en" sz="1600" dirty="0">
                <a:solidFill>
                  <a:srgbClr val="010101"/>
                </a:solidFill>
                <a:latin typeface="Roboto Medium"/>
                <a:ea typeface="Roboto Medium"/>
                <a:cs typeface="Roboto Medium"/>
                <a:sym typeface="Roboto"/>
              </a:endParaRPr>
            </a:p>
          </p:txBody>
        </p:sp>
      </p:grpSp>
      <p:grpSp>
        <p:nvGrpSpPr>
          <p:cNvPr id="18" name="Group 18"/>
          <p:cNvGrpSpPr/>
          <p:nvPr/>
        </p:nvGrpSpPr>
        <p:grpSpPr>
          <a:xfrm>
            <a:off x="15471447" y="9124950"/>
            <a:ext cx="1787853" cy="400866"/>
            <a:chOff x="-502320" y="-76200"/>
            <a:chExt cx="2383804" cy="534488"/>
          </a:xfrm>
        </p:grpSpPr>
        <p:sp>
          <p:nvSpPr>
            <p:cNvPr id="19" name="Freeform 19"/>
            <p:cNvSpPr/>
            <p:nvPr/>
          </p:nvSpPr>
          <p:spPr>
            <a:xfrm>
              <a:off x="0" y="0"/>
              <a:ext cx="1881484" cy="458288"/>
            </a:xfrm>
            <a:custGeom>
              <a:avLst/>
              <a:gdLst/>
              <a:ahLst/>
              <a:cxnLst/>
              <a:rect l="l" t="t" r="r" b="b"/>
              <a:pathLst>
                <a:path w="1881484" h="458288">
                  <a:moveTo>
                    <a:pt x="0" y="0"/>
                  </a:moveTo>
                  <a:lnTo>
                    <a:pt x="1881484" y="0"/>
                  </a:lnTo>
                  <a:lnTo>
                    <a:pt x="1881484" y="458288"/>
                  </a:lnTo>
                  <a:lnTo>
                    <a:pt x="0" y="458288"/>
                  </a:lnTo>
                  <a:close/>
                </a:path>
              </a:pathLst>
            </a:custGeom>
            <a:solidFill>
              <a:srgbClr val="000000">
                <a:alpha val="0"/>
              </a:srgbClr>
            </a:solidFill>
          </p:spPr>
          <p:txBody>
            <a:bodyPr/>
            <a:lstStyle/>
            <a:p>
              <a:endParaRPr lang="en-150"/>
            </a:p>
          </p:txBody>
        </p:sp>
        <p:sp>
          <p:nvSpPr>
            <p:cNvPr id="20" name="TextBox 20"/>
            <p:cNvSpPr txBox="1"/>
            <p:nvPr/>
          </p:nvSpPr>
          <p:spPr>
            <a:xfrm>
              <a:off x="-502320" y="-76200"/>
              <a:ext cx="1881484" cy="534488"/>
            </a:xfrm>
            <a:prstGeom prst="rect">
              <a:avLst/>
            </a:prstGeom>
          </p:spPr>
          <p:txBody>
            <a:bodyPr lIns="0" tIns="0" rIns="0" bIns="0" rtlCol="0" anchor="t"/>
            <a:lstStyle/>
            <a:p>
              <a:pPr algn="r">
                <a:lnSpc>
                  <a:spcPts val="2828"/>
                </a:lnSpc>
              </a:pPr>
              <a:r>
                <a:rPr lang="en" sz="1400" dirty="0">
                  <a:solidFill>
                    <a:srgbClr val="FFFFFF"/>
                  </a:solidFill>
                  <a:latin typeface="Roboto Medium" panose="02000000000000000000" pitchFamily="2" charset="0"/>
                  <a:ea typeface="Roboto Medium" panose="02000000000000000000" pitchFamily="2" charset="0"/>
                  <a:cs typeface="Roboto Medium" panose="02000000000000000000" pitchFamily="2" charset="0"/>
                  <a:sym typeface="Roboto Bold"/>
                </a:rPr>
                <a:t>V. 03</a:t>
              </a:r>
            </a:p>
          </p:txBody>
        </p:sp>
      </p:grpSp>
      <p:pic>
        <p:nvPicPr>
          <p:cNvPr id="21" name="Imagem 20" descr="Logotipo&#10;&#10;Descrição gerada automaticamente">
            <a:extLst>
              <a:ext uri="{FF2B5EF4-FFF2-40B4-BE49-F238E27FC236}">
                <a16:creationId xmlns:a16="http://schemas.microsoft.com/office/drawing/2014/main" id="{D8762E19-CA1D-4E55-CB19-B9FEE718F4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710709"/>
            <a:ext cx="2072094" cy="654688"/>
          </a:xfrm>
          <a:prstGeom prst="rect">
            <a:avLst/>
          </a:prstGeom>
        </p:spPr>
      </p:pic>
      <p:grpSp>
        <p:nvGrpSpPr>
          <p:cNvPr id="5" name="Group 5">
            <a:extLst>
              <a:ext uri="{FF2B5EF4-FFF2-40B4-BE49-F238E27FC236}">
                <a16:creationId xmlns:a16="http://schemas.microsoft.com/office/drawing/2014/main" id="{A2944BDB-5B5E-526E-1799-3270B616B89C}"/>
              </a:ext>
            </a:extLst>
          </p:cNvPr>
          <p:cNvGrpSpPr/>
          <p:nvPr/>
        </p:nvGrpSpPr>
        <p:grpSpPr>
          <a:xfrm>
            <a:off x="8729405" y="-2918507"/>
            <a:ext cx="8126954" cy="11977219"/>
            <a:chOff x="0" y="0"/>
            <a:chExt cx="10835938" cy="15969626"/>
          </a:xfrm>
        </p:grpSpPr>
        <p:grpSp>
          <p:nvGrpSpPr>
            <p:cNvPr id="6" name="Group 6">
              <a:extLst>
                <a:ext uri="{FF2B5EF4-FFF2-40B4-BE49-F238E27FC236}">
                  <a16:creationId xmlns:a16="http://schemas.microsoft.com/office/drawing/2014/main" id="{E29901B1-0244-B59B-31BC-8A357F37C17E}"/>
                </a:ext>
              </a:extLst>
            </p:cNvPr>
            <p:cNvGrpSpPr/>
            <p:nvPr/>
          </p:nvGrpSpPr>
          <p:grpSpPr>
            <a:xfrm>
              <a:off x="38100" y="0"/>
              <a:ext cx="10797838" cy="15969626"/>
              <a:chOff x="0" y="0"/>
              <a:chExt cx="10797838" cy="15969626"/>
            </a:xfrm>
          </p:grpSpPr>
          <p:sp>
            <p:nvSpPr>
              <p:cNvPr id="8" name="Freeform 7" descr="Uma imagem contendo microscópio, mesa  Descrição gerada automaticamente">
                <a:extLst>
                  <a:ext uri="{FF2B5EF4-FFF2-40B4-BE49-F238E27FC236}">
                    <a16:creationId xmlns:a16="http://schemas.microsoft.com/office/drawing/2014/main" id="{6C88D6AD-0BB1-6B4F-9460-BF150D52326B}"/>
                  </a:ext>
                </a:extLst>
              </p:cNvPr>
              <p:cNvSpPr/>
              <p:nvPr/>
            </p:nvSpPr>
            <p:spPr>
              <a:xfrm>
                <a:off x="38100" y="38100"/>
                <a:ext cx="10649966" cy="15821788"/>
              </a:xfrm>
              <a:custGeom>
                <a:avLst/>
                <a:gdLst/>
                <a:ahLst/>
                <a:cxnLst/>
                <a:rect l="l" t="t" r="r" b="b"/>
                <a:pathLst>
                  <a:path w="10649966" h="15821788">
                    <a:moveTo>
                      <a:pt x="0" y="0"/>
                    </a:moveTo>
                    <a:lnTo>
                      <a:pt x="0" y="11658092"/>
                    </a:lnTo>
                    <a:cubicBezTo>
                      <a:pt x="0" y="13957681"/>
                      <a:pt x="1864106" y="15821788"/>
                      <a:pt x="4163695" y="15821788"/>
                    </a:cubicBezTo>
                    <a:lnTo>
                      <a:pt x="10649966" y="15821788"/>
                    </a:lnTo>
                    <a:lnTo>
                      <a:pt x="10649966" y="4163695"/>
                    </a:lnTo>
                    <a:cubicBezTo>
                      <a:pt x="10649966" y="1864106"/>
                      <a:pt x="8785860" y="0"/>
                      <a:pt x="6486271" y="0"/>
                    </a:cubicBezTo>
                    <a:close/>
                  </a:path>
                </a:pathLst>
              </a:custGeom>
              <a:blipFill>
                <a:blip r:embed="rId5"/>
                <a:stretch>
                  <a:fillRect l="-80869" t="-240" r="-81542" b="-693"/>
                </a:stretch>
              </a:blipFill>
            </p:spPr>
            <p:txBody>
              <a:bodyPr/>
              <a:lstStyle/>
              <a:p>
                <a:endParaRPr lang="en-150" baseline="30000"/>
              </a:p>
            </p:txBody>
          </p:sp>
        </p:grpSp>
        <p:sp>
          <p:nvSpPr>
            <p:cNvPr id="7" name="Freeform 8">
              <a:extLst>
                <a:ext uri="{FF2B5EF4-FFF2-40B4-BE49-F238E27FC236}">
                  <a16:creationId xmlns:a16="http://schemas.microsoft.com/office/drawing/2014/main" id="{675F2AC5-E6B1-2B9C-EBA8-D9AA6CE94E2C}"/>
                </a:ext>
              </a:extLst>
            </p:cNvPr>
            <p:cNvSpPr/>
            <p:nvPr/>
          </p:nvSpPr>
          <p:spPr>
            <a:xfrm>
              <a:off x="0" y="3771933"/>
              <a:ext cx="10797838" cy="12172293"/>
            </a:xfrm>
            <a:custGeom>
              <a:avLst/>
              <a:gdLst/>
              <a:ahLst/>
              <a:cxnLst/>
              <a:rect l="l" t="t" r="r" b="b"/>
              <a:pathLst>
                <a:path w="10797838" h="12172293">
                  <a:moveTo>
                    <a:pt x="0" y="0"/>
                  </a:moveTo>
                  <a:lnTo>
                    <a:pt x="10797838" y="0"/>
                  </a:lnTo>
                  <a:lnTo>
                    <a:pt x="10797838" y="12172293"/>
                  </a:lnTo>
                  <a:lnTo>
                    <a:pt x="0" y="12172293"/>
                  </a:lnTo>
                  <a:lnTo>
                    <a:pt x="0" y="0"/>
                  </a:lnTo>
                  <a:close/>
                </a:path>
              </a:pathLst>
            </a:custGeom>
            <a:blipFill>
              <a:blip r:embed="rId6">
                <a:alphaModFix amt="30000"/>
              </a:blip>
              <a:stretch>
                <a:fillRect/>
              </a:stretch>
            </a:blipFill>
          </p:spPr>
          <p:txBody>
            <a:bodyPr/>
            <a:lstStyle/>
            <a:p>
              <a:endParaRPr lang="en-150" baseline="30000"/>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63351" y="-563497"/>
            <a:ext cx="13279684" cy="11413994"/>
          </a:xfrm>
          <a:custGeom>
            <a:avLst/>
            <a:gdLst/>
            <a:ahLst/>
            <a:cxnLst/>
            <a:rect l="l" t="t" r="r" b="b"/>
            <a:pathLst>
              <a:path w="13279684" h="11413994">
                <a:moveTo>
                  <a:pt x="0" y="0"/>
                </a:moveTo>
                <a:lnTo>
                  <a:pt x="13279684" y="0"/>
                </a:lnTo>
                <a:lnTo>
                  <a:pt x="13279684" y="11413994"/>
                </a:lnTo>
                <a:lnTo>
                  <a:pt x="0" y="1141399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150"/>
          </a:p>
        </p:txBody>
      </p:sp>
      <p:sp>
        <p:nvSpPr>
          <p:cNvPr id="3" name="Freeform 3"/>
          <p:cNvSpPr/>
          <p:nvPr/>
        </p:nvSpPr>
        <p:spPr>
          <a:xfrm>
            <a:off x="-424943" y="-1235269"/>
            <a:ext cx="10774414" cy="12085766"/>
          </a:xfrm>
          <a:custGeom>
            <a:avLst/>
            <a:gdLst/>
            <a:ahLst/>
            <a:cxnLst/>
            <a:rect l="l" t="t" r="r" b="b"/>
            <a:pathLst>
              <a:path w="10774414" h="12085766">
                <a:moveTo>
                  <a:pt x="0" y="0"/>
                </a:moveTo>
                <a:lnTo>
                  <a:pt x="10774414" y="0"/>
                </a:lnTo>
                <a:lnTo>
                  <a:pt x="10774414" y="12085766"/>
                </a:lnTo>
                <a:lnTo>
                  <a:pt x="0" y="1208576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150"/>
          </a:p>
        </p:txBody>
      </p:sp>
      <p:grpSp>
        <p:nvGrpSpPr>
          <p:cNvPr id="4" name="Group 4"/>
          <p:cNvGrpSpPr/>
          <p:nvPr/>
        </p:nvGrpSpPr>
        <p:grpSpPr>
          <a:xfrm>
            <a:off x="0" y="638646"/>
            <a:ext cx="4561235" cy="9695988"/>
            <a:chOff x="0" y="0"/>
            <a:chExt cx="9056401" cy="19251530"/>
          </a:xfrm>
        </p:grpSpPr>
        <p:sp>
          <p:nvSpPr>
            <p:cNvPr id="5" name="Freeform 5"/>
            <p:cNvSpPr/>
            <p:nvPr/>
          </p:nvSpPr>
          <p:spPr>
            <a:xfrm>
              <a:off x="0" y="0"/>
              <a:ext cx="9056438" cy="19251586"/>
            </a:xfrm>
            <a:custGeom>
              <a:avLst/>
              <a:gdLst/>
              <a:ahLst/>
              <a:cxnLst/>
              <a:rect l="l" t="t" r="r" b="b"/>
              <a:pathLst>
                <a:path w="9056438" h="19251586">
                  <a:moveTo>
                    <a:pt x="0" y="0"/>
                  </a:moveTo>
                  <a:lnTo>
                    <a:pt x="9056438" y="0"/>
                  </a:lnTo>
                  <a:lnTo>
                    <a:pt x="9056438" y="19251586"/>
                  </a:lnTo>
                  <a:lnTo>
                    <a:pt x="0" y="19251586"/>
                  </a:lnTo>
                  <a:lnTo>
                    <a:pt x="0" y="0"/>
                  </a:lnTo>
                  <a:close/>
                </a:path>
              </a:pathLst>
            </a:custGeom>
            <a:blipFill>
              <a:blip r:embed="rId5">
                <a:alphaModFix amt="35000"/>
              </a:blip>
              <a:stretch>
                <a:fillRect l="-3321"/>
              </a:stretch>
            </a:blipFill>
          </p:spPr>
          <p:txBody>
            <a:bodyPr/>
            <a:lstStyle/>
            <a:p>
              <a:endParaRPr lang="en-150"/>
            </a:p>
          </p:txBody>
        </p:sp>
      </p:grpSp>
      <p:grpSp>
        <p:nvGrpSpPr>
          <p:cNvPr id="6" name="Group 6"/>
          <p:cNvGrpSpPr/>
          <p:nvPr/>
        </p:nvGrpSpPr>
        <p:grpSpPr>
          <a:xfrm>
            <a:off x="9697059" y="-4435847"/>
            <a:ext cx="9579227" cy="9579227"/>
            <a:chOff x="0" y="0"/>
            <a:chExt cx="12772303" cy="12772303"/>
          </a:xfrm>
        </p:grpSpPr>
        <p:sp>
          <p:nvSpPr>
            <p:cNvPr id="7" name="Freeform 7"/>
            <p:cNvSpPr/>
            <p:nvPr/>
          </p:nvSpPr>
          <p:spPr>
            <a:xfrm>
              <a:off x="0" y="0"/>
              <a:ext cx="12772263" cy="12772263"/>
            </a:xfrm>
            <a:custGeom>
              <a:avLst/>
              <a:gdLst/>
              <a:ahLst/>
              <a:cxnLst/>
              <a:rect l="l" t="t" r="r" b="b"/>
              <a:pathLst>
                <a:path w="12772263" h="12772263">
                  <a:moveTo>
                    <a:pt x="0" y="0"/>
                  </a:moveTo>
                  <a:lnTo>
                    <a:pt x="8747887" y="0"/>
                  </a:lnTo>
                  <a:cubicBezTo>
                    <a:pt x="10970006" y="0"/>
                    <a:pt x="12772263" y="1802257"/>
                    <a:pt x="12772263" y="4024376"/>
                  </a:cubicBezTo>
                  <a:lnTo>
                    <a:pt x="12772263" y="12772263"/>
                  </a:lnTo>
                  <a:lnTo>
                    <a:pt x="4024376" y="12772263"/>
                  </a:lnTo>
                  <a:cubicBezTo>
                    <a:pt x="1802257" y="12772263"/>
                    <a:pt x="0" y="10970006"/>
                    <a:pt x="0" y="8747887"/>
                  </a:cubicBezTo>
                  <a:lnTo>
                    <a:pt x="0" y="0"/>
                  </a:lnTo>
                  <a:close/>
                </a:path>
              </a:pathLst>
            </a:custGeom>
            <a:gradFill rotWithShape="1">
              <a:gsLst>
                <a:gs pos="0">
                  <a:srgbClr val="451959">
                    <a:alpha val="100000"/>
                  </a:srgbClr>
                </a:gs>
                <a:gs pos="100000">
                  <a:srgbClr val="9224B2">
                    <a:alpha val="100000"/>
                  </a:srgbClr>
                </a:gs>
              </a:gsLst>
              <a:lin ang="5400000"/>
            </a:gradFill>
          </p:spPr>
          <p:txBody>
            <a:bodyPr/>
            <a:lstStyle/>
            <a:p>
              <a:endParaRPr lang="en-150"/>
            </a:p>
          </p:txBody>
        </p:sp>
      </p:grpSp>
      <p:grpSp>
        <p:nvGrpSpPr>
          <p:cNvPr id="8" name="Group 8"/>
          <p:cNvGrpSpPr/>
          <p:nvPr/>
        </p:nvGrpSpPr>
        <p:grpSpPr>
          <a:xfrm>
            <a:off x="11538146" y="5609590"/>
            <a:ext cx="6087548" cy="3648710"/>
            <a:chOff x="0" y="0"/>
            <a:chExt cx="8116731" cy="4864947"/>
          </a:xfrm>
        </p:grpSpPr>
        <p:sp>
          <p:nvSpPr>
            <p:cNvPr id="9" name="Freeform 9"/>
            <p:cNvSpPr/>
            <p:nvPr/>
          </p:nvSpPr>
          <p:spPr>
            <a:xfrm>
              <a:off x="0" y="0"/>
              <a:ext cx="8116731" cy="4864947"/>
            </a:xfrm>
            <a:custGeom>
              <a:avLst/>
              <a:gdLst/>
              <a:ahLst/>
              <a:cxnLst/>
              <a:rect l="l" t="t" r="r" b="b"/>
              <a:pathLst>
                <a:path w="8116731" h="4864947">
                  <a:moveTo>
                    <a:pt x="0" y="0"/>
                  </a:moveTo>
                  <a:lnTo>
                    <a:pt x="8116731" y="0"/>
                  </a:lnTo>
                  <a:lnTo>
                    <a:pt x="8116731" y="4864947"/>
                  </a:lnTo>
                  <a:lnTo>
                    <a:pt x="0" y="4864947"/>
                  </a:lnTo>
                  <a:close/>
                </a:path>
              </a:pathLst>
            </a:custGeom>
            <a:solidFill>
              <a:srgbClr val="000000">
                <a:alpha val="0"/>
              </a:srgbClr>
            </a:solidFill>
          </p:spPr>
          <p:txBody>
            <a:bodyPr/>
            <a:lstStyle/>
            <a:p>
              <a:endParaRPr lang="en-150"/>
            </a:p>
          </p:txBody>
        </p:sp>
        <p:sp>
          <p:nvSpPr>
            <p:cNvPr id="10" name="TextBox 10"/>
            <p:cNvSpPr txBox="1"/>
            <p:nvPr/>
          </p:nvSpPr>
          <p:spPr>
            <a:xfrm>
              <a:off x="0" y="-57150"/>
              <a:ext cx="8116731" cy="4922097"/>
            </a:xfrm>
            <a:prstGeom prst="rect">
              <a:avLst/>
            </a:prstGeom>
          </p:spPr>
          <p:txBody>
            <a:bodyPr lIns="0" tIns="0" rIns="0" bIns="0" rtlCol="0" anchor="t"/>
            <a:lstStyle/>
            <a:p>
              <a:pPr>
                <a:lnSpc>
                  <a:spcPts val="3640"/>
                </a:lnSpc>
              </a:pPr>
              <a:r>
                <a:rPr lang="en" sz="2600" dirty="0">
                  <a:solidFill>
                    <a:srgbClr val="FFFFFF"/>
                  </a:solidFill>
                  <a:latin typeface="Roboto Medium"/>
                  <a:ea typeface="Roboto Medium"/>
                  <a:cs typeface="Roboto Medium"/>
                  <a:sym typeface="Roboto"/>
                </a:rPr>
                <a:t>Ensure an efficient and profitable digital environment for device and service providers that make part of the Digital Workplace is challenging and requires management and monitoring excellence, in addition to solutions innovative to offer one experience exceptional and meet to the end customer expectations​</a:t>
              </a:r>
            </a:p>
          </p:txBody>
        </p:sp>
      </p:grpSp>
      <p:grpSp>
        <p:nvGrpSpPr>
          <p:cNvPr id="11" name="Group 11"/>
          <p:cNvGrpSpPr/>
          <p:nvPr/>
        </p:nvGrpSpPr>
        <p:grpSpPr>
          <a:xfrm>
            <a:off x="11330222" y="939092"/>
            <a:ext cx="6313021" cy="3300249"/>
            <a:chOff x="0" y="0"/>
            <a:chExt cx="8417361" cy="4400332"/>
          </a:xfrm>
        </p:grpSpPr>
        <p:sp>
          <p:nvSpPr>
            <p:cNvPr id="12" name="Freeform 12"/>
            <p:cNvSpPr/>
            <p:nvPr/>
          </p:nvSpPr>
          <p:spPr>
            <a:xfrm>
              <a:off x="0" y="0"/>
              <a:ext cx="8417361" cy="4400331"/>
            </a:xfrm>
            <a:custGeom>
              <a:avLst/>
              <a:gdLst/>
              <a:ahLst/>
              <a:cxnLst/>
              <a:rect l="l" t="t" r="r" b="b"/>
              <a:pathLst>
                <a:path w="8417361" h="4400331">
                  <a:moveTo>
                    <a:pt x="0" y="0"/>
                  </a:moveTo>
                  <a:lnTo>
                    <a:pt x="8417361" y="0"/>
                  </a:lnTo>
                  <a:lnTo>
                    <a:pt x="8417361" y="4400331"/>
                  </a:lnTo>
                  <a:lnTo>
                    <a:pt x="0" y="4400331"/>
                  </a:lnTo>
                  <a:close/>
                </a:path>
              </a:pathLst>
            </a:custGeom>
            <a:solidFill>
              <a:srgbClr val="000000">
                <a:alpha val="0"/>
              </a:srgbClr>
            </a:solidFill>
          </p:spPr>
          <p:txBody>
            <a:bodyPr/>
            <a:lstStyle/>
            <a:p>
              <a:endParaRPr lang="en-150"/>
            </a:p>
          </p:txBody>
        </p:sp>
        <p:sp>
          <p:nvSpPr>
            <p:cNvPr id="13" name="TextBox 13"/>
            <p:cNvSpPr txBox="1"/>
            <p:nvPr/>
          </p:nvSpPr>
          <p:spPr>
            <a:xfrm>
              <a:off x="0" y="0"/>
              <a:ext cx="8417361" cy="4400332"/>
            </a:xfrm>
            <a:prstGeom prst="rect">
              <a:avLst/>
            </a:prstGeom>
          </p:spPr>
          <p:txBody>
            <a:bodyPr lIns="0" tIns="0" rIns="0" bIns="0" rtlCol="0" anchor="t"/>
            <a:lstStyle/>
            <a:p>
              <a:pPr algn="l">
                <a:lnSpc>
                  <a:spcPts val="4795"/>
                </a:lnSpc>
              </a:pPr>
              <a:r>
                <a:rPr lang="en" sz="3999" b="1">
                  <a:solidFill>
                    <a:srgbClr val="FFFFFF"/>
                  </a:solidFill>
                  <a:latin typeface="Museo Moderno Bold"/>
                  <a:ea typeface="Museo Moderno Bold"/>
                  <a:cs typeface="Museo Moderno Bold"/>
                  <a:sym typeface="Museo Moderno Bold"/>
                </a:rPr>
                <a:t>The challenges of managing </a:t>
              </a:r>
              <a:r>
                <a:rPr lang="en" sz="3999">
                  <a:solidFill>
                    <a:srgbClr val="FFFFFF"/>
                  </a:solidFill>
                  <a:latin typeface="Museo Moderno"/>
                  <a:ea typeface="Museo Moderno"/>
                  <a:cs typeface="Museo Moderno"/>
                  <a:sym typeface="Museo Moderno"/>
                </a:rPr>
                <a:t>digital space</a:t>
              </a:r>
            </a:p>
            <a:p>
              <a:pPr algn="l">
                <a:lnSpc>
                  <a:spcPts val="4795"/>
                </a:lnSpc>
              </a:pPr>
              <a:r>
                <a:rPr lang="en" sz="3999">
                  <a:solidFill>
                    <a:srgbClr val="FFFFFF"/>
                  </a:solidFill>
                  <a:latin typeface="Museo Moderno"/>
                  <a:ea typeface="Museo Moderno"/>
                  <a:cs typeface="Museo Moderno"/>
                  <a:sym typeface="Museo Moderno"/>
                </a:rPr>
                <a:t>and the ecosystem</a:t>
              </a:r>
            </a:p>
            <a:p>
              <a:pPr algn="l">
                <a:lnSpc>
                  <a:spcPts val="4795"/>
                </a:lnSpc>
              </a:pPr>
              <a:r>
                <a:rPr lang="en" sz="3999">
                  <a:solidFill>
                    <a:srgbClr val="FFFFFF"/>
                  </a:solidFill>
                  <a:latin typeface="Museo Moderno"/>
                  <a:ea typeface="Museo Moderno"/>
                  <a:cs typeface="Museo Moderno"/>
                  <a:sym typeface="Museo Moderno"/>
                </a:rPr>
                <a:t>of devices,</a:t>
              </a:r>
            </a:p>
            <a:p>
              <a:pPr algn="l">
                <a:lnSpc>
                  <a:spcPts val="4799"/>
                </a:lnSpc>
              </a:pPr>
              <a:r>
                <a:rPr lang="en" sz="3999">
                  <a:solidFill>
                    <a:srgbClr val="FFFFFF"/>
                  </a:solidFill>
                  <a:latin typeface="Museo Moderno"/>
                  <a:ea typeface="Museo Moderno"/>
                  <a:cs typeface="Museo Moderno"/>
                  <a:sym typeface="Museo Moderno"/>
                </a:rPr>
                <a:t>resources and services</a:t>
              </a:r>
            </a:p>
          </p:txBody>
        </p:sp>
      </p:grpSp>
      <p:grpSp>
        <p:nvGrpSpPr>
          <p:cNvPr id="14" name="Group 14"/>
          <p:cNvGrpSpPr/>
          <p:nvPr/>
        </p:nvGrpSpPr>
        <p:grpSpPr>
          <a:xfrm>
            <a:off x="-898873" y="8643957"/>
            <a:ext cx="5088063" cy="5088063"/>
            <a:chOff x="0" y="0"/>
            <a:chExt cx="6784084" cy="6784084"/>
          </a:xfrm>
        </p:grpSpPr>
        <p:sp>
          <p:nvSpPr>
            <p:cNvPr id="15" name="Freeform 15"/>
            <p:cNvSpPr/>
            <p:nvPr/>
          </p:nvSpPr>
          <p:spPr>
            <a:xfrm>
              <a:off x="0" y="0"/>
              <a:ext cx="6784086" cy="6784086"/>
            </a:xfrm>
            <a:custGeom>
              <a:avLst/>
              <a:gdLst/>
              <a:ahLst/>
              <a:cxnLst/>
              <a:rect l="l" t="t" r="r" b="b"/>
              <a:pathLst>
                <a:path w="6784086" h="6784086">
                  <a:moveTo>
                    <a:pt x="0" y="0"/>
                  </a:moveTo>
                  <a:lnTo>
                    <a:pt x="4646549" y="0"/>
                  </a:lnTo>
                  <a:cubicBezTo>
                    <a:pt x="5826760" y="0"/>
                    <a:pt x="6784086" y="957326"/>
                    <a:pt x="6784086" y="2137537"/>
                  </a:cubicBezTo>
                  <a:lnTo>
                    <a:pt x="6784086" y="6784086"/>
                  </a:lnTo>
                  <a:lnTo>
                    <a:pt x="2137537" y="6784086"/>
                  </a:lnTo>
                  <a:cubicBezTo>
                    <a:pt x="957326" y="6784086"/>
                    <a:pt x="0" y="5826760"/>
                    <a:pt x="0" y="4646549"/>
                  </a:cubicBezTo>
                  <a:lnTo>
                    <a:pt x="0" y="0"/>
                  </a:lnTo>
                  <a:close/>
                </a:path>
              </a:pathLst>
            </a:custGeom>
            <a:solidFill>
              <a:srgbClr val="792E9F"/>
            </a:solidFill>
          </p:spPr>
          <p:txBody>
            <a:bodyPr/>
            <a:lstStyle/>
            <a:p>
              <a:endParaRPr lang="en-150"/>
            </a:p>
          </p:txBody>
        </p:sp>
      </p:grpSp>
      <p:sp>
        <p:nvSpPr>
          <p:cNvPr id="16" name="TextBox 16"/>
          <p:cNvSpPr txBox="1"/>
          <p:nvPr/>
        </p:nvSpPr>
        <p:spPr>
          <a:xfrm>
            <a:off x="758915" y="1065812"/>
            <a:ext cx="3734061" cy="1518090"/>
          </a:xfrm>
          <a:prstGeom prst="rect">
            <a:avLst/>
          </a:prstGeom>
        </p:spPr>
        <p:txBody>
          <a:bodyPr lIns="0" tIns="0" rIns="0" bIns="0" rtlCol="0" anchor="t">
            <a:spAutoFit/>
          </a:bodyPr>
          <a:lstStyle/>
          <a:p>
            <a:pPr algn="l">
              <a:lnSpc>
                <a:spcPts val="2400"/>
              </a:lnSpc>
            </a:pPr>
            <a:r>
              <a:rPr lang="en" sz="2000" b="1">
                <a:solidFill>
                  <a:srgbClr val="7030A0"/>
                </a:solidFill>
                <a:latin typeface="Museo Moderno Bold"/>
                <a:ea typeface="Museo Moderno Bold"/>
                <a:cs typeface="Museo Moderno Bold"/>
                <a:sym typeface="Museo Moderno Bold"/>
              </a:rPr>
              <a:t>Reduce costs</a:t>
            </a:r>
          </a:p>
          <a:p>
            <a:pPr algn="l">
              <a:lnSpc>
                <a:spcPts val="2493"/>
              </a:lnSpc>
            </a:pPr>
            <a:r>
              <a:rPr lang="en" sz="1500">
                <a:solidFill>
                  <a:srgbClr val="000000"/>
                </a:solidFill>
                <a:latin typeface="Roboto Medium"/>
                <a:ea typeface="Roboto Medium"/>
                <a:cs typeface="Roboto Medium"/>
                <a:sym typeface="Roboto"/>
              </a:rPr>
              <a:t>Challenge in reducing operational costs, eliminating unscheduled device shutdowns and ensuring uninterrupted process execution.</a:t>
            </a:r>
          </a:p>
        </p:txBody>
      </p:sp>
      <p:sp>
        <p:nvSpPr>
          <p:cNvPr id="17" name="TextBox 17"/>
          <p:cNvSpPr txBox="1"/>
          <p:nvPr/>
        </p:nvSpPr>
        <p:spPr>
          <a:xfrm>
            <a:off x="5366761" y="1071126"/>
            <a:ext cx="3760090" cy="1237518"/>
          </a:xfrm>
          <a:prstGeom prst="rect">
            <a:avLst/>
          </a:prstGeom>
        </p:spPr>
        <p:txBody>
          <a:bodyPr lIns="0" tIns="0" rIns="0" bIns="0" rtlCol="0" anchor="t">
            <a:spAutoFit/>
          </a:bodyPr>
          <a:lstStyle/>
          <a:p>
            <a:pPr algn="l">
              <a:lnSpc>
                <a:spcPts val="2400"/>
              </a:lnSpc>
            </a:pPr>
            <a:r>
              <a:rPr lang="en" sz="2000" b="1" dirty="0">
                <a:solidFill>
                  <a:srgbClr val="7030A0"/>
                </a:solidFill>
                <a:latin typeface="Museo Moderno Bold"/>
                <a:ea typeface="Museo Moderno Bold"/>
                <a:cs typeface="Museo Moderno Bold"/>
                <a:sym typeface="Museo Moderno Bold"/>
              </a:rPr>
              <a:t>Device deployment</a:t>
            </a:r>
          </a:p>
          <a:p>
            <a:pPr algn="l">
              <a:lnSpc>
                <a:spcPts val="2493"/>
              </a:lnSpc>
            </a:pPr>
            <a:r>
              <a:rPr lang="en" sz="1500" dirty="0">
                <a:solidFill>
                  <a:srgbClr val="000000"/>
                </a:solidFill>
                <a:latin typeface="Roboto Medium"/>
                <a:ea typeface="Roboto Medium"/>
                <a:cs typeface="Roboto Medium"/>
                <a:sym typeface="Roboto"/>
              </a:rPr>
              <a:t>Challenges in installing, monitoring and integrating devices, requiring training and frequent manual interventions.</a:t>
            </a:r>
          </a:p>
        </p:txBody>
      </p:sp>
      <p:sp>
        <p:nvSpPr>
          <p:cNvPr id="18" name="TextBox 18"/>
          <p:cNvSpPr txBox="1"/>
          <p:nvPr/>
        </p:nvSpPr>
        <p:spPr>
          <a:xfrm>
            <a:off x="758915" y="2868463"/>
            <a:ext cx="3728586" cy="1558119"/>
          </a:xfrm>
          <a:prstGeom prst="rect">
            <a:avLst/>
          </a:prstGeom>
        </p:spPr>
        <p:txBody>
          <a:bodyPr lIns="0" tIns="0" rIns="0" bIns="0" rtlCol="0" anchor="t">
            <a:spAutoFit/>
          </a:bodyPr>
          <a:lstStyle/>
          <a:p>
            <a:pPr algn="l">
              <a:lnSpc>
                <a:spcPts val="2400"/>
              </a:lnSpc>
            </a:pPr>
            <a:r>
              <a:rPr lang="en" sz="2000" b="1" dirty="0">
                <a:solidFill>
                  <a:srgbClr val="7030A0"/>
                </a:solidFill>
                <a:latin typeface="Museo Moderno Bold"/>
                <a:ea typeface="Museo Moderno Bold"/>
                <a:cs typeface="Museo Moderno Bold"/>
                <a:sym typeface="Museo Moderno Bold"/>
              </a:rPr>
              <a:t>ESG practices</a:t>
            </a:r>
          </a:p>
          <a:p>
            <a:pPr algn="l">
              <a:lnSpc>
                <a:spcPts val="2493"/>
              </a:lnSpc>
            </a:pPr>
            <a:r>
              <a:rPr lang="en" sz="1500" dirty="0">
                <a:solidFill>
                  <a:srgbClr val="000000"/>
                </a:solidFill>
                <a:latin typeface="Roboto Medium"/>
                <a:ea typeface="Roboto Medium"/>
                <a:cs typeface="Roboto Medium"/>
                <a:sym typeface="Roboto"/>
              </a:rPr>
              <a:t>Alignment with environmental, social and governance practices, with a focus on obtaining environmental data and reducing impact.</a:t>
            </a:r>
          </a:p>
        </p:txBody>
      </p:sp>
      <p:sp>
        <p:nvSpPr>
          <p:cNvPr id="19" name="TextBox 19"/>
          <p:cNvSpPr txBox="1"/>
          <p:nvPr/>
        </p:nvSpPr>
        <p:spPr>
          <a:xfrm>
            <a:off x="5351810" y="2868463"/>
            <a:ext cx="3550605" cy="1202252"/>
          </a:xfrm>
          <a:prstGeom prst="rect">
            <a:avLst/>
          </a:prstGeom>
        </p:spPr>
        <p:txBody>
          <a:bodyPr lIns="0" tIns="0" rIns="0" bIns="0" rtlCol="0" anchor="t">
            <a:spAutoFit/>
          </a:bodyPr>
          <a:lstStyle/>
          <a:p>
            <a:pPr algn="l">
              <a:lnSpc>
                <a:spcPts val="2400"/>
              </a:lnSpc>
            </a:pPr>
            <a:r>
              <a:rPr lang="en" sz="2039" b="1" dirty="0">
                <a:solidFill>
                  <a:srgbClr val="7030A0"/>
                </a:solidFill>
                <a:latin typeface="Museo Moderno Bold"/>
                <a:ea typeface="Museo Moderno Bold"/>
                <a:cs typeface="Museo Moderno Bold"/>
                <a:sym typeface="Museo Moderno Bold"/>
              </a:rPr>
              <a:t>Consumables management</a:t>
            </a:r>
          </a:p>
          <a:p>
            <a:pPr algn="l">
              <a:lnSpc>
                <a:spcPts val="2354"/>
              </a:lnSpc>
            </a:pPr>
            <a:r>
              <a:rPr lang="en" sz="1500" dirty="0">
                <a:solidFill>
                  <a:srgbClr val="000000"/>
                </a:solidFill>
                <a:latin typeface="Roboto Medium"/>
                <a:ea typeface="Roboto Medium"/>
                <a:cs typeface="Roboto Medium"/>
                <a:sym typeface="Roboto"/>
              </a:rPr>
              <a:t>Control and efficiency in the use of consumables, avoiding waste and replacement problems.</a:t>
            </a:r>
          </a:p>
        </p:txBody>
      </p:sp>
      <p:sp>
        <p:nvSpPr>
          <p:cNvPr id="20" name="TextBox 20"/>
          <p:cNvSpPr txBox="1"/>
          <p:nvPr/>
        </p:nvSpPr>
        <p:spPr>
          <a:xfrm>
            <a:off x="758915" y="4626255"/>
            <a:ext cx="3580276" cy="1155416"/>
          </a:xfrm>
          <a:prstGeom prst="rect">
            <a:avLst/>
          </a:prstGeom>
        </p:spPr>
        <p:txBody>
          <a:bodyPr lIns="0" tIns="0" rIns="0" bIns="0" rtlCol="0" anchor="t">
            <a:spAutoFit/>
          </a:bodyPr>
          <a:lstStyle/>
          <a:p>
            <a:pPr algn="l">
              <a:lnSpc>
                <a:spcPts val="2400"/>
              </a:lnSpc>
            </a:pPr>
            <a:r>
              <a:rPr lang="en" sz="2000" b="1" dirty="0">
                <a:solidFill>
                  <a:srgbClr val="7030A0"/>
                </a:solidFill>
                <a:latin typeface="Museo Moderno Bold"/>
                <a:ea typeface="Museo Moderno Bold"/>
                <a:cs typeface="Museo Moderno Bold"/>
                <a:sym typeface="Museo Moderno Bold"/>
              </a:rPr>
              <a:t>Operational efficiency</a:t>
            </a:r>
          </a:p>
          <a:p>
            <a:pPr algn="l">
              <a:lnSpc>
                <a:spcPts val="2354"/>
              </a:lnSpc>
            </a:pPr>
            <a:r>
              <a:rPr lang="en" sz="1500" dirty="0">
                <a:solidFill>
                  <a:srgbClr val="000000"/>
                </a:solidFill>
                <a:latin typeface="Roboto Medium"/>
                <a:ea typeface="Roboto Medium"/>
                <a:cs typeface="Roboto Medium"/>
                <a:sym typeface="Roboto"/>
              </a:rPr>
              <a:t>Need to optimize processes, reduce waste and increase agility with minimal interventions.</a:t>
            </a:r>
          </a:p>
        </p:txBody>
      </p:sp>
      <p:sp>
        <p:nvSpPr>
          <p:cNvPr id="21" name="TextBox 21"/>
          <p:cNvSpPr txBox="1"/>
          <p:nvPr/>
        </p:nvSpPr>
        <p:spPr>
          <a:xfrm>
            <a:off x="5383910" y="6018185"/>
            <a:ext cx="3760090" cy="1510029"/>
          </a:xfrm>
          <a:prstGeom prst="rect">
            <a:avLst/>
          </a:prstGeom>
        </p:spPr>
        <p:txBody>
          <a:bodyPr lIns="0" tIns="0" rIns="0" bIns="0" rtlCol="0" anchor="t">
            <a:spAutoFit/>
          </a:bodyPr>
          <a:lstStyle/>
          <a:p>
            <a:pPr algn="l">
              <a:lnSpc>
                <a:spcPts val="2400"/>
              </a:lnSpc>
            </a:pPr>
            <a:r>
              <a:rPr lang="en" sz="2039" b="1" dirty="0">
                <a:solidFill>
                  <a:srgbClr val="7030A0"/>
                </a:solidFill>
                <a:latin typeface="Museo Moderno Bold"/>
                <a:ea typeface="Museo Moderno Bold"/>
                <a:cs typeface="Museo Moderno Bold"/>
                <a:sym typeface="Museo Moderno Bold"/>
              </a:rPr>
              <a:t>Customer experience and satisfaction</a:t>
            </a:r>
          </a:p>
          <a:p>
            <a:pPr algn="l">
              <a:lnSpc>
                <a:spcPts val="2354"/>
              </a:lnSpc>
            </a:pPr>
            <a:r>
              <a:rPr lang="en" sz="1500" dirty="0">
                <a:solidFill>
                  <a:srgbClr val="000000"/>
                </a:solidFill>
                <a:latin typeface="Roboto Medium"/>
                <a:ea typeface="Roboto Medium"/>
                <a:cs typeface="Roboto Medium"/>
                <a:sym typeface="Roboto"/>
              </a:rPr>
              <a:t>Improved usability and faster response to failures, ensuring devices are always operational.</a:t>
            </a:r>
          </a:p>
        </p:txBody>
      </p:sp>
      <p:sp>
        <p:nvSpPr>
          <p:cNvPr id="22" name="TextBox 22"/>
          <p:cNvSpPr txBox="1"/>
          <p:nvPr/>
        </p:nvSpPr>
        <p:spPr>
          <a:xfrm>
            <a:off x="754904" y="5989573"/>
            <a:ext cx="4195868" cy="1510029"/>
          </a:xfrm>
          <a:prstGeom prst="rect">
            <a:avLst/>
          </a:prstGeom>
        </p:spPr>
        <p:txBody>
          <a:bodyPr lIns="0" tIns="0" rIns="0" bIns="0" rtlCol="0" anchor="t">
            <a:spAutoFit/>
          </a:bodyPr>
          <a:lstStyle/>
          <a:p>
            <a:pPr algn="l">
              <a:lnSpc>
                <a:spcPts val="2400"/>
              </a:lnSpc>
            </a:pPr>
            <a:r>
              <a:rPr lang="en" sz="2000" b="1" dirty="0">
                <a:solidFill>
                  <a:srgbClr val="7030A0"/>
                </a:solidFill>
                <a:latin typeface="Museo Moderno Bold"/>
                <a:ea typeface="Museo Moderno Bold"/>
                <a:cs typeface="Museo Moderno Bold"/>
                <a:sym typeface="Museo Moderno Bold"/>
              </a:rPr>
              <a:t>Billing process</a:t>
            </a:r>
          </a:p>
          <a:p>
            <a:pPr algn="l">
              <a:lnSpc>
                <a:spcPts val="2400"/>
              </a:lnSpc>
            </a:pPr>
            <a:r>
              <a:rPr lang="en" sz="2000" b="1" dirty="0">
                <a:solidFill>
                  <a:srgbClr val="7030A0"/>
                </a:solidFill>
                <a:latin typeface="Museo Moderno Bold"/>
                <a:ea typeface="Museo Moderno Bold"/>
                <a:cs typeface="Museo Moderno Bold"/>
                <a:sym typeface="Museo Moderno Bold"/>
              </a:rPr>
              <a:t>and after-sales</a:t>
            </a:r>
          </a:p>
          <a:p>
            <a:pPr algn="l">
              <a:lnSpc>
                <a:spcPts val="2354"/>
              </a:lnSpc>
            </a:pPr>
            <a:r>
              <a:rPr lang="en" sz="1500" dirty="0">
                <a:solidFill>
                  <a:srgbClr val="000000"/>
                </a:solidFill>
                <a:latin typeface="Roboto Medium"/>
                <a:ea typeface="Roboto Medium"/>
                <a:cs typeface="Roboto Medium"/>
                <a:sym typeface="Roboto"/>
              </a:rPr>
              <a:t>Difficulties with billing and contractual adjustments, in addition to data flow and billing problems that impact profitability.</a:t>
            </a:r>
          </a:p>
        </p:txBody>
      </p:sp>
      <p:sp>
        <p:nvSpPr>
          <p:cNvPr id="23" name="TextBox 23"/>
          <p:cNvSpPr txBox="1"/>
          <p:nvPr/>
        </p:nvSpPr>
        <p:spPr>
          <a:xfrm>
            <a:off x="5351770" y="4563254"/>
            <a:ext cx="3652510" cy="1148862"/>
          </a:xfrm>
          <a:prstGeom prst="rect">
            <a:avLst/>
          </a:prstGeom>
        </p:spPr>
        <p:txBody>
          <a:bodyPr lIns="0" tIns="0" rIns="0" bIns="0" rtlCol="0" anchor="t">
            <a:spAutoFit/>
          </a:bodyPr>
          <a:lstStyle/>
          <a:p>
            <a:pPr algn="l">
              <a:lnSpc>
                <a:spcPts val="2400"/>
              </a:lnSpc>
            </a:pPr>
            <a:r>
              <a:rPr lang="en" sz="2039" b="1" dirty="0">
                <a:solidFill>
                  <a:srgbClr val="7030A0"/>
                </a:solidFill>
                <a:latin typeface="Museo Moderno Bold"/>
                <a:ea typeface="Museo Moderno Bold"/>
                <a:cs typeface="Museo Moderno Bold"/>
                <a:sym typeface="Museo Moderno Bold"/>
              </a:rPr>
              <a:t>New sources of revenue</a:t>
            </a:r>
          </a:p>
          <a:p>
            <a:pPr algn="l">
              <a:lnSpc>
                <a:spcPts val="2354"/>
              </a:lnSpc>
            </a:pPr>
            <a:r>
              <a:rPr lang="en" sz="1500" dirty="0">
                <a:solidFill>
                  <a:srgbClr val="000000"/>
                </a:solidFill>
                <a:latin typeface="Roboto Medium"/>
                <a:ea typeface="Roboto Medium"/>
                <a:cs typeface="Roboto Medium"/>
                <a:sym typeface="Roboto"/>
              </a:rPr>
              <a:t>Exploration of new value propositions and identification of additional revenue opportunities within the end customer.</a:t>
            </a:r>
          </a:p>
        </p:txBody>
      </p:sp>
      <p:sp>
        <p:nvSpPr>
          <p:cNvPr id="24" name="TextBox 24"/>
          <p:cNvSpPr txBox="1"/>
          <p:nvPr/>
        </p:nvSpPr>
        <p:spPr>
          <a:xfrm>
            <a:off x="5366761" y="7757193"/>
            <a:ext cx="4193492" cy="1155416"/>
          </a:xfrm>
          <a:prstGeom prst="rect">
            <a:avLst/>
          </a:prstGeom>
        </p:spPr>
        <p:txBody>
          <a:bodyPr lIns="0" tIns="0" rIns="0" bIns="0" rtlCol="0" anchor="t">
            <a:spAutoFit/>
          </a:bodyPr>
          <a:lstStyle/>
          <a:p>
            <a:pPr algn="l">
              <a:lnSpc>
                <a:spcPts val="2400"/>
              </a:lnSpc>
            </a:pPr>
            <a:r>
              <a:rPr lang="en" sz="2000" b="1" dirty="0">
                <a:solidFill>
                  <a:srgbClr val="7030A0"/>
                </a:solidFill>
                <a:latin typeface="Museo Moderno Bold"/>
                <a:ea typeface="Museo Moderno Bold"/>
                <a:cs typeface="Museo Moderno Bold"/>
                <a:sym typeface="Museo Moderno Bold"/>
              </a:rPr>
              <a:t>Differentiation of offers</a:t>
            </a:r>
          </a:p>
          <a:p>
            <a:pPr algn="l">
              <a:lnSpc>
                <a:spcPts val="2354"/>
              </a:lnSpc>
            </a:pPr>
            <a:r>
              <a:rPr lang="en" sz="1500" dirty="0">
                <a:solidFill>
                  <a:srgbClr val="000000"/>
                </a:solidFill>
                <a:latin typeface="Roboto Medium"/>
                <a:ea typeface="Roboto Medium"/>
                <a:cs typeface="Roboto Medium"/>
                <a:sym typeface="Roboto"/>
              </a:rPr>
              <a:t>Need to adjust solutions and differentiate offers to meet the specific needs of each client.</a:t>
            </a:r>
          </a:p>
        </p:txBody>
      </p:sp>
      <p:pic>
        <p:nvPicPr>
          <p:cNvPr id="30" name="Imagem 29" descr="Logotipo&#10;&#10;Descrição gerada automaticamente">
            <a:extLst>
              <a:ext uri="{FF2B5EF4-FFF2-40B4-BE49-F238E27FC236}">
                <a16:creationId xmlns:a16="http://schemas.microsoft.com/office/drawing/2014/main" id="{EF6CF0B2-6A28-6DEC-BB26-B913851C2F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49369" y="9572883"/>
            <a:ext cx="1524000" cy="48151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50" y="-5782"/>
            <a:ext cx="4979351" cy="10283242"/>
          </a:xfrm>
          <a:custGeom>
            <a:avLst/>
            <a:gdLst/>
            <a:ahLst/>
            <a:cxnLst/>
            <a:rect l="l" t="t" r="r" b="b"/>
            <a:pathLst>
              <a:path w="4979351" h="10283242">
                <a:moveTo>
                  <a:pt x="0" y="0"/>
                </a:moveTo>
                <a:lnTo>
                  <a:pt x="4979351" y="0"/>
                </a:lnTo>
                <a:lnTo>
                  <a:pt x="4979351" y="10283243"/>
                </a:lnTo>
                <a:lnTo>
                  <a:pt x="0" y="10283243"/>
                </a:lnTo>
                <a:lnTo>
                  <a:pt x="0" y="0"/>
                </a:lnTo>
                <a:close/>
              </a:path>
            </a:pathLst>
          </a:custGeom>
          <a:blipFill>
            <a:blip r:embed="rId2">
              <a:alphaModFix amt="44999"/>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15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52667" y="2020657"/>
            <a:ext cx="16035333" cy="8371118"/>
          </a:xfrm>
          <a:custGeom>
            <a:avLst/>
            <a:gdLst/>
            <a:ahLst/>
            <a:cxnLst/>
            <a:rect l="l" t="t" r="r" b="b"/>
            <a:pathLst>
              <a:path w="16035333" h="8371118">
                <a:moveTo>
                  <a:pt x="0" y="0"/>
                </a:moveTo>
                <a:lnTo>
                  <a:pt x="16035333" y="0"/>
                </a:lnTo>
                <a:lnTo>
                  <a:pt x="16035333" y="8371118"/>
                </a:lnTo>
                <a:lnTo>
                  <a:pt x="0" y="837111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15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16346536" y="8857537"/>
            <a:ext cx="1941464" cy="1560896"/>
            <a:chOff x="0" y="0"/>
            <a:chExt cx="511332" cy="411100"/>
          </a:xfrm>
        </p:grpSpPr>
        <p:sp>
          <p:nvSpPr>
            <p:cNvPr id="5" name="Freeform 5"/>
            <p:cNvSpPr/>
            <p:nvPr/>
          </p:nvSpPr>
          <p:spPr>
            <a:xfrm>
              <a:off x="0" y="0"/>
              <a:ext cx="511332" cy="411100"/>
            </a:xfrm>
            <a:custGeom>
              <a:avLst/>
              <a:gdLst/>
              <a:ahLst/>
              <a:cxnLst/>
              <a:rect l="l" t="t" r="r" b="b"/>
              <a:pathLst>
                <a:path w="511332" h="411100">
                  <a:moveTo>
                    <a:pt x="0" y="0"/>
                  </a:moveTo>
                  <a:lnTo>
                    <a:pt x="511332" y="0"/>
                  </a:lnTo>
                  <a:lnTo>
                    <a:pt x="511332" y="411100"/>
                  </a:lnTo>
                  <a:lnTo>
                    <a:pt x="0" y="41110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15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0"/>
              <a:ext cx="511332" cy="411100"/>
            </a:xfrm>
            <a:prstGeom prst="rect">
              <a:avLst/>
            </a:prstGeom>
          </p:spPr>
          <p:txBody>
            <a:bodyPr lIns="50800" tIns="50800" rIns="50800" bIns="50800" rtlCol="0" anchor="ctr"/>
            <a:lstStyle/>
            <a:p>
              <a:pPr marL="0" marR="0" lvl="0" indent="0" algn="ctr" defTabSz="914400" rtl="0" eaLnBrk="1" fontAlgn="auto" latinLnBrk="0" hangingPunct="1">
                <a:lnSpc>
                  <a:spcPts val="198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2940039" y="3255355"/>
            <a:ext cx="3133206" cy="1827459"/>
          </a:xfrm>
          <a:prstGeom prst="rect">
            <a:avLst/>
          </a:prstGeom>
        </p:spPr>
        <p:txBody>
          <a:bodyPr lIns="0" tIns="0" rIns="0" bIns="0" rtlCol="0" anchor="t">
            <a:spAutoFit/>
          </a:bodyPr>
          <a:lstStyle/>
          <a:p>
            <a:pPr marL="0" marR="0" lvl="0" indent="0" algn="l" defTabSz="914400" rtl="0" eaLnBrk="1" fontAlgn="auto" latinLnBrk="0" hangingPunct="1">
              <a:lnSpc>
                <a:spcPts val="3609"/>
              </a:lnSpc>
              <a:spcBef>
                <a:spcPts val="0"/>
              </a:spcBef>
              <a:spcAft>
                <a:spcPts val="0"/>
              </a:spcAft>
              <a:buClrTx/>
              <a:buSzTx/>
              <a:buFontTx/>
              <a:buNone/>
              <a:tabLst/>
              <a:defRPr/>
            </a:pPr>
            <a:r>
              <a:rPr kumimoji="0" lang="en" sz="3000" b="1" i="0" u="none" strike="noStrike" kern="1200" cap="none" spc="0" normalizeH="0" baseline="0" noProof="0" dirty="0">
                <a:ln>
                  <a:noFill/>
                </a:ln>
                <a:solidFill>
                  <a:srgbClr val="FFFFFF"/>
                </a:solidFill>
                <a:effectLst/>
                <a:uLnTx/>
                <a:uFillTx/>
                <a:latin typeface="Museo Moderno Bold"/>
                <a:ea typeface="Museo Moderno Bold"/>
                <a:cs typeface="Museo Moderno Bold"/>
                <a:sym typeface="Museo Moderno Bold"/>
              </a:rPr>
              <a:t>High availability, Efficiency and Security</a:t>
            </a:r>
          </a:p>
        </p:txBody>
      </p:sp>
      <p:sp>
        <p:nvSpPr>
          <p:cNvPr id="8" name="TextBox 8"/>
          <p:cNvSpPr txBox="1"/>
          <p:nvPr/>
        </p:nvSpPr>
        <p:spPr>
          <a:xfrm>
            <a:off x="12297151" y="3485263"/>
            <a:ext cx="3583162" cy="1367641"/>
          </a:xfrm>
          <a:prstGeom prst="rect">
            <a:avLst/>
          </a:prstGeom>
        </p:spPr>
        <p:txBody>
          <a:bodyPr lIns="0" tIns="0" rIns="0" bIns="0" rtlCol="0" anchor="t">
            <a:spAutoFit/>
          </a:bodyPr>
          <a:lstStyle/>
          <a:p>
            <a:pPr marL="0" marR="0" lvl="0" indent="0" algn="l" defTabSz="914400" rtl="0" eaLnBrk="1" fontAlgn="auto" latinLnBrk="0" hangingPunct="1">
              <a:lnSpc>
                <a:spcPts val="3630"/>
              </a:lnSpc>
              <a:spcBef>
                <a:spcPts val="0"/>
              </a:spcBef>
              <a:spcAft>
                <a:spcPts val="0"/>
              </a:spcAft>
              <a:buClrTx/>
              <a:buSzTx/>
              <a:buFontTx/>
              <a:buNone/>
              <a:tabLst/>
              <a:defRPr/>
            </a:pPr>
            <a:r>
              <a:rPr kumimoji="0" lang="en" sz="3000" b="1" i="0" u="none" strike="noStrike" kern="1200" cap="none" spc="0" normalizeH="0" baseline="0" noProof="0" dirty="0">
                <a:ln>
                  <a:noFill/>
                </a:ln>
                <a:solidFill>
                  <a:srgbClr val="FFFFFF"/>
                </a:solidFill>
                <a:effectLst/>
                <a:uLnTx/>
                <a:uFillTx/>
                <a:latin typeface="Museo Moderno Bold"/>
                <a:ea typeface="Museo Moderno Bold"/>
                <a:cs typeface="Museo Moderno Bold"/>
                <a:sym typeface="Museo Moderno Bold"/>
              </a:rPr>
              <a:t>Increased Profitability and Cost Reduction</a:t>
            </a:r>
          </a:p>
        </p:txBody>
      </p:sp>
      <p:sp>
        <p:nvSpPr>
          <p:cNvPr id="9" name="TextBox 9"/>
          <p:cNvSpPr txBox="1"/>
          <p:nvPr/>
        </p:nvSpPr>
        <p:spPr>
          <a:xfrm>
            <a:off x="3205158" y="5304244"/>
            <a:ext cx="2602968" cy="635142"/>
          </a:xfrm>
          <a:prstGeom prst="rect">
            <a:avLst/>
          </a:prstGeom>
        </p:spPr>
        <p:txBody>
          <a:bodyPr lIns="0" tIns="0" rIns="0" bIns="0" rtlCol="0" anchor="t">
            <a:spAutoFit/>
          </a:bodyPr>
          <a:lstStyle/>
          <a:p>
            <a:pPr marL="0" marR="0" lvl="0" indent="0" algn="ctr" defTabSz="914400" rtl="0" eaLnBrk="1" fontAlgn="auto" latinLnBrk="0" hangingPunct="1">
              <a:lnSpc>
                <a:spcPts val="2543"/>
              </a:lnSpc>
              <a:spcBef>
                <a:spcPts val="0"/>
              </a:spcBef>
              <a:spcAft>
                <a:spcPts val="0"/>
              </a:spcAft>
              <a:buClrTx/>
              <a:buSzTx/>
              <a:buFontTx/>
              <a:buNone/>
              <a:tabLst/>
              <a:defRPr/>
            </a:pPr>
            <a:r>
              <a:rPr kumimoji="0" lang="en" sz="2100" b="1" i="1" u="none" strike="noStrike" kern="1200" cap="none" spc="0" normalizeH="0" baseline="0" noProof="0" dirty="0">
                <a:ln>
                  <a:noFill/>
                </a:ln>
                <a:solidFill>
                  <a:srgbClr val="FFFFFF"/>
                </a:solidFill>
                <a:effectLst/>
                <a:uLnTx/>
                <a:uFillTx/>
                <a:latin typeface="Roboto Bold Italics"/>
                <a:ea typeface="Roboto Bold Italics"/>
                <a:cs typeface="Roboto Bold Italics"/>
                <a:sym typeface="Roboto Bold Italics"/>
              </a:rPr>
              <a:t>“24/7 platform without interruptions”</a:t>
            </a:r>
          </a:p>
        </p:txBody>
      </p:sp>
      <p:sp>
        <p:nvSpPr>
          <p:cNvPr id="10" name="TextBox 10"/>
          <p:cNvSpPr txBox="1"/>
          <p:nvPr/>
        </p:nvSpPr>
        <p:spPr>
          <a:xfrm>
            <a:off x="7366290" y="5304244"/>
            <a:ext cx="4007162" cy="978162"/>
          </a:xfrm>
          <a:prstGeom prst="rect">
            <a:avLst/>
          </a:prstGeom>
        </p:spPr>
        <p:txBody>
          <a:bodyPr lIns="0" tIns="0" rIns="0" bIns="0" rtlCol="0" anchor="t">
            <a:spAutoFit/>
          </a:bodyPr>
          <a:lstStyle/>
          <a:p>
            <a:pPr marL="0" marR="0" lvl="0" indent="0" algn="ctr" defTabSz="914400" rtl="0" eaLnBrk="1" fontAlgn="auto" latinLnBrk="0" hangingPunct="1">
              <a:lnSpc>
                <a:spcPts val="2543"/>
              </a:lnSpc>
              <a:spcBef>
                <a:spcPts val="0"/>
              </a:spcBef>
              <a:spcAft>
                <a:spcPts val="0"/>
              </a:spcAft>
              <a:buClrTx/>
              <a:buSzTx/>
              <a:buFontTx/>
              <a:buNone/>
              <a:tabLst/>
              <a:defRPr/>
            </a:pPr>
            <a:r>
              <a:rPr kumimoji="0" lang="en" sz="2100" b="1" i="1" u="none" strike="noStrike" kern="1200" cap="none" spc="0" normalizeH="0" baseline="0" noProof="0">
                <a:ln>
                  <a:noFill/>
                </a:ln>
                <a:solidFill>
                  <a:srgbClr val="FFFFFF"/>
                </a:solidFill>
                <a:effectLst/>
                <a:uLnTx/>
                <a:uFillTx/>
                <a:latin typeface="Roboto Bold Italics"/>
                <a:ea typeface="Roboto Bold Italics"/>
                <a:cs typeface="Roboto Bold Italics"/>
                <a:sym typeface="Roboto Bold Italics"/>
              </a:rPr>
              <a:t>“Intelligence and new technologies</a:t>
            </a:r>
          </a:p>
          <a:p>
            <a:pPr marL="0" marR="0" lvl="0" indent="0" algn="ctr" defTabSz="914400" rtl="0" eaLnBrk="1" fontAlgn="auto" latinLnBrk="0" hangingPunct="1">
              <a:lnSpc>
                <a:spcPts val="2593"/>
              </a:lnSpc>
              <a:spcBef>
                <a:spcPts val="0"/>
              </a:spcBef>
              <a:spcAft>
                <a:spcPts val="0"/>
              </a:spcAft>
              <a:buClrTx/>
              <a:buSzTx/>
              <a:buFontTx/>
              <a:buNone/>
              <a:tabLst/>
              <a:defRPr/>
            </a:pPr>
            <a:r>
              <a:rPr kumimoji="0" lang="en" sz="2141" b="1" i="1" u="none" strike="noStrike" kern="1200" cap="none" spc="0" normalizeH="0" baseline="0" noProof="0">
                <a:ln>
                  <a:noFill/>
                </a:ln>
                <a:solidFill>
                  <a:srgbClr val="FFFFFF"/>
                </a:solidFill>
                <a:effectLst/>
                <a:uLnTx/>
                <a:uFillTx/>
                <a:latin typeface="Roboto Bold Italics"/>
                <a:ea typeface="Roboto Bold Italics"/>
                <a:cs typeface="Roboto Bold Italics"/>
                <a:sym typeface="Roboto Bold Italics"/>
              </a:rPr>
              <a:t>projecting confidence and</a:t>
            </a:r>
          </a:p>
          <a:p>
            <a:pPr marL="0" marR="0" lvl="0" indent="0" algn="ctr" defTabSz="914400" rtl="0" eaLnBrk="1" fontAlgn="auto" latinLnBrk="0" hangingPunct="1">
              <a:lnSpc>
                <a:spcPts val="2593"/>
              </a:lnSpc>
              <a:spcBef>
                <a:spcPts val="0"/>
              </a:spcBef>
              <a:spcAft>
                <a:spcPts val="0"/>
              </a:spcAft>
              <a:buClrTx/>
              <a:buSzTx/>
              <a:buFontTx/>
              <a:buNone/>
              <a:tabLst/>
              <a:defRPr/>
            </a:pPr>
            <a:r>
              <a:rPr kumimoji="0" lang="en" sz="2141" b="1" i="1" u="none" strike="noStrike" kern="1200" cap="none" spc="0" normalizeH="0" baseline="0" noProof="0">
                <a:ln>
                  <a:noFill/>
                </a:ln>
                <a:solidFill>
                  <a:srgbClr val="FFFFFF"/>
                </a:solidFill>
                <a:effectLst/>
                <a:uLnTx/>
                <a:uFillTx/>
                <a:latin typeface="Roboto Bold Italics"/>
                <a:ea typeface="Roboto Bold Italics"/>
                <a:cs typeface="Roboto Bold Italics"/>
                <a:sym typeface="Roboto Bold Italics"/>
              </a:rPr>
              <a:t>reducing costs”</a:t>
            </a:r>
          </a:p>
        </p:txBody>
      </p:sp>
      <p:sp>
        <p:nvSpPr>
          <p:cNvPr id="11" name="TextBox 11"/>
          <p:cNvSpPr txBox="1"/>
          <p:nvPr/>
        </p:nvSpPr>
        <p:spPr>
          <a:xfrm>
            <a:off x="12692458" y="5304244"/>
            <a:ext cx="2602968" cy="635142"/>
          </a:xfrm>
          <a:prstGeom prst="rect">
            <a:avLst/>
          </a:prstGeom>
        </p:spPr>
        <p:txBody>
          <a:bodyPr lIns="0" tIns="0" rIns="0" bIns="0" rtlCol="0" anchor="t">
            <a:spAutoFit/>
          </a:bodyPr>
          <a:lstStyle/>
          <a:p>
            <a:pPr marL="0" marR="0" lvl="0" indent="0" algn="ctr" defTabSz="914400" rtl="0" eaLnBrk="1" fontAlgn="auto" latinLnBrk="0" hangingPunct="1">
              <a:lnSpc>
                <a:spcPts val="2543"/>
              </a:lnSpc>
              <a:spcBef>
                <a:spcPts val="0"/>
              </a:spcBef>
              <a:spcAft>
                <a:spcPts val="0"/>
              </a:spcAft>
              <a:buClrTx/>
              <a:buSzTx/>
              <a:buFontTx/>
              <a:buNone/>
              <a:tabLst/>
              <a:defRPr/>
            </a:pPr>
            <a:r>
              <a:rPr kumimoji="0" lang="en" sz="2100" b="1" i="1" u="none" strike="noStrike" kern="1200" cap="none" spc="0" normalizeH="0" baseline="0" noProof="0">
                <a:ln>
                  <a:noFill/>
                </a:ln>
                <a:solidFill>
                  <a:srgbClr val="FFFFFF"/>
                </a:solidFill>
                <a:effectLst/>
                <a:uLnTx/>
                <a:uFillTx/>
                <a:latin typeface="Roboto Bold Italics"/>
                <a:ea typeface="Roboto Bold Italics"/>
                <a:cs typeface="Roboto Bold Italics"/>
                <a:sym typeface="Roboto Bold Italics"/>
              </a:rPr>
              <a:t>“Improvement of</a:t>
            </a:r>
          </a:p>
          <a:p>
            <a:pPr marL="0" marR="0" lvl="0" indent="0" algn="ctr" defTabSz="914400" rtl="0" eaLnBrk="1" fontAlgn="auto" latinLnBrk="0" hangingPunct="1">
              <a:lnSpc>
                <a:spcPts val="2543"/>
              </a:lnSpc>
              <a:spcBef>
                <a:spcPts val="0"/>
              </a:spcBef>
              <a:spcAft>
                <a:spcPts val="0"/>
              </a:spcAft>
              <a:buClrTx/>
              <a:buSzTx/>
              <a:buFontTx/>
              <a:buNone/>
              <a:tabLst/>
              <a:defRPr/>
            </a:pPr>
            <a:r>
              <a:rPr kumimoji="0" lang="en" sz="2100" b="1" i="1" u="none" strike="noStrike" kern="1200" cap="none" spc="0" normalizeH="0" baseline="0" noProof="0">
                <a:ln>
                  <a:noFill/>
                </a:ln>
                <a:solidFill>
                  <a:srgbClr val="FFFFFF"/>
                </a:solidFill>
                <a:effectLst/>
                <a:uLnTx/>
                <a:uFillTx/>
                <a:latin typeface="Roboto Bold Italics"/>
                <a:ea typeface="Roboto Bold Italics"/>
                <a:cs typeface="Roboto Bold Italics"/>
                <a:sym typeface="Roboto Bold Italics"/>
              </a:rPr>
              <a:t>operating costs”</a:t>
            </a:r>
          </a:p>
        </p:txBody>
      </p:sp>
      <p:sp>
        <p:nvSpPr>
          <p:cNvPr id="12" name="TextBox 12"/>
          <p:cNvSpPr txBox="1"/>
          <p:nvPr/>
        </p:nvSpPr>
        <p:spPr>
          <a:xfrm>
            <a:off x="7669731" y="3320247"/>
            <a:ext cx="3269594" cy="1827459"/>
          </a:xfrm>
          <a:prstGeom prst="rect">
            <a:avLst/>
          </a:prstGeom>
        </p:spPr>
        <p:txBody>
          <a:bodyPr lIns="0" tIns="0" rIns="0" bIns="0" rtlCol="0" anchor="t">
            <a:spAutoFit/>
          </a:bodyPr>
          <a:lstStyle/>
          <a:p>
            <a:pPr marL="0" marR="0" lvl="0" indent="0" algn="l" defTabSz="914400" rtl="0" eaLnBrk="1" fontAlgn="auto" latinLnBrk="0" hangingPunct="1">
              <a:lnSpc>
                <a:spcPts val="3609"/>
              </a:lnSpc>
              <a:spcBef>
                <a:spcPts val="0"/>
              </a:spcBef>
              <a:spcAft>
                <a:spcPts val="0"/>
              </a:spcAft>
              <a:buClrTx/>
              <a:buSzTx/>
              <a:buFontTx/>
              <a:buNone/>
              <a:tabLst/>
              <a:defRPr/>
            </a:pPr>
            <a:r>
              <a:rPr kumimoji="0" lang="en" sz="3000" b="1" i="0" u="none" strike="noStrike" kern="1200" cap="none" spc="0" normalizeH="0" baseline="0" noProof="0" dirty="0">
                <a:ln>
                  <a:noFill/>
                </a:ln>
                <a:solidFill>
                  <a:srgbClr val="FFFFFF"/>
                </a:solidFill>
                <a:effectLst/>
                <a:uLnTx/>
                <a:uFillTx/>
                <a:latin typeface="Museo Moderno Bold"/>
                <a:ea typeface="Museo Moderno Bold"/>
                <a:cs typeface="Museo Moderno Bold"/>
                <a:sym typeface="Museo Moderno Bold"/>
              </a:rPr>
              <a:t>Optimization, Continuous Innovation and Sustainability</a:t>
            </a:r>
          </a:p>
        </p:txBody>
      </p:sp>
      <p:sp>
        <p:nvSpPr>
          <p:cNvPr id="13" name="TextBox 13"/>
          <p:cNvSpPr txBox="1"/>
          <p:nvPr/>
        </p:nvSpPr>
        <p:spPr>
          <a:xfrm>
            <a:off x="3205158" y="6729130"/>
            <a:ext cx="2918122" cy="2423677"/>
          </a:xfrm>
          <a:prstGeom prst="rect">
            <a:avLst/>
          </a:prstGeom>
        </p:spPr>
        <p:txBody>
          <a:bodyPr lIns="0" tIns="0" rIns="0" bIns="0" rtlCol="0" anchor="t">
            <a:spAutoFit/>
          </a:bodyPr>
          <a:lstStyle/>
          <a:p>
            <a:pPr marL="285750" marR="0" lvl="0" indent="-285750" algn="l" defTabSz="914400" rtl="0" eaLnBrk="1" fontAlgn="auto" latinLnBrk="0" hangingPunct="1">
              <a:lnSpc>
                <a:spcPts val="1919"/>
              </a:lnSpc>
              <a:spcBef>
                <a:spcPts val="0"/>
              </a:spcBef>
              <a:spcAft>
                <a:spcPts val="0"/>
              </a:spcAft>
              <a:buClrTx/>
              <a:buSzTx/>
              <a:buFontTx/>
              <a:buChar char="-"/>
              <a:tabLst/>
              <a:defRPr/>
            </a:pPr>
            <a:r>
              <a:rPr kumimoji="0" lang="en" sz="1499" b="0" i="0" u="none" strike="noStrike" kern="1200" cap="none" spc="0" normalizeH="0" baseline="0" noProof="0" dirty="0">
                <a:ln>
                  <a:noFill/>
                </a:ln>
                <a:solidFill>
                  <a:srgbClr val="FFFFFF"/>
                </a:solidFill>
                <a:effectLst/>
                <a:uLnTx/>
                <a:uFillTx/>
                <a:latin typeface="Roboto Medium"/>
                <a:ea typeface="Roboto Medium"/>
                <a:cs typeface="Roboto Medium"/>
                <a:sym typeface="Roboto"/>
              </a:rPr>
              <a:t>Continuous monitoring</a:t>
            </a:r>
            <a:endParaRPr lang="en" sz="1499" dirty="0">
              <a:solidFill>
                <a:srgbClr val="FFFFFF"/>
              </a:solidFill>
              <a:latin typeface="Roboto Medium"/>
              <a:ea typeface="Roboto Medium"/>
              <a:cs typeface="Roboto Medium"/>
              <a:sym typeface="Roboto"/>
            </a:endParaRPr>
          </a:p>
          <a:p>
            <a:pPr marL="285750" marR="0" lvl="0" indent="-285750" algn="l" defTabSz="914400" rtl="0" eaLnBrk="1" fontAlgn="auto" latinLnBrk="0" hangingPunct="1">
              <a:lnSpc>
                <a:spcPts val="1919"/>
              </a:lnSpc>
              <a:spcBef>
                <a:spcPts val="0"/>
              </a:spcBef>
              <a:spcAft>
                <a:spcPts val="0"/>
              </a:spcAft>
              <a:buClrTx/>
              <a:buSzTx/>
              <a:buFontTx/>
              <a:buChar char="-"/>
              <a:tabLst/>
              <a:defRPr/>
            </a:pPr>
            <a:r>
              <a:rPr kumimoji="0" lang="en" sz="1499" b="0" i="0" u="none" strike="noStrike" kern="1200" cap="none" spc="0" normalizeH="0" baseline="0" noProof="0" dirty="0">
                <a:ln>
                  <a:noFill/>
                </a:ln>
                <a:solidFill>
                  <a:srgbClr val="FFFFFF"/>
                </a:solidFill>
                <a:effectLst/>
                <a:uLnTx/>
                <a:uFillTx/>
                <a:latin typeface="Roboto Medium"/>
                <a:ea typeface="Roboto Medium"/>
                <a:cs typeface="Roboto Medium"/>
                <a:sym typeface="Roboto"/>
              </a:rPr>
              <a:t>Continuous connectivity</a:t>
            </a:r>
            <a:endParaRPr lang="en" sz="1499" dirty="0">
              <a:solidFill>
                <a:srgbClr val="FFFFFF"/>
              </a:solidFill>
              <a:latin typeface="Roboto Medium"/>
              <a:ea typeface="Roboto Medium"/>
              <a:cs typeface="Roboto Medium"/>
              <a:sym typeface="Roboto"/>
            </a:endParaRPr>
          </a:p>
          <a:p>
            <a:pPr marL="285750" marR="0" lvl="0" indent="-285750" algn="l" defTabSz="914400" rtl="0" eaLnBrk="1" fontAlgn="auto" latinLnBrk="0" hangingPunct="1">
              <a:lnSpc>
                <a:spcPts val="1919"/>
              </a:lnSpc>
              <a:spcBef>
                <a:spcPts val="0"/>
              </a:spcBef>
              <a:spcAft>
                <a:spcPts val="0"/>
              </a:spcAft>
              <a:buClrTx/>
              <a:buSzTx/>
              <a:buFontTx/>
              <a:buChar char="-"/>
              <a:tabLst/>
              <a:defRPr/>
            </a:pPr>
            <a:r>
              <a:rPr kumimoji="0" lang="en" sz="1499" b="0" i="0" u="none" strike="noStrike" kern="1200" cap="none" spc="0" normalizeH="0" baseline="0" noProof="0" dirty="0">
                <a:ln>
                  <a:noFill/>
                </a:ln>
                <a:solidFill>
                  <a:srgbClr val="FFFFFF"/>
                </a:solidFill>
                <a:effectLst/>
                <a:uLnTx/>
                <a:uFillTx/>
                <a:latin typeface="Roboto Medium"/>
                <a:ea typeface="Roboto Medium"/>
                <a:cs typeface="Roboto Medium"/>
                <a:sym typeface="Roboto"/>
              </a:rPr>
              <a:t>High availability</a:t>
            </a:r>
            <a:endParaRPr lang="en" sz="1499" dirty="0">
              <a:solidFill>
                <a:srgbClr val="FFFFFF"/>
              </a:solidFill>
              <a:latin typeface="Roboto Medium"/>
              <a:ea typeface="Roboto Medium"/>
              <a:cs typeface="Roboto Medium"/>
              <a:sym typeface="Roboto"/>
            </a:endParaRPr>
          </a:p>
          <a:p>
            <a:pPr marL="285750" marR="0" lvl="0" indent="-285750" algn="l" defTabSz="914400" rtl="0" eaLnBrk="1" fontAlgn="auto" latinLnBrk="0" hangingPunct="1">
              <a:lnSpc>
                <a:spcPts val="1919"/>
              </a:lnSpc>
              <a:spcBef>
                <a:spcPts val="0"/>
              </a:spcBef>
              <a:spcAft>
                <a:spcPts val="0"/>
              </a:spcAft>
              <a:buClrTx/>
              <a:buSzTx/>
              <a:buFontTx/>
              <a:buChar char="-"/>
              <a:tabLst/>
              <a:defRPr/>
            </a:pPr>
            <a:r>
              <a:rPr kumimoji="0" lang="en" sz="1499" b="0" i="0" u="none" strike="noStrike" kern="1200" cap="none" spc="0" normalizeH="0" baseline="0" noProof="0" dirty="0">
                <a:ln>
                  <a:noFill/>
                </a:ln>
                <a:solidFill>
                  <a:srgbClr val="FFFFFF"/>
                </a:solidFill>
                <a:effectLst/>
                <a:uLnTx/>
                <a:uFillTx/>
                <a:latin typeface="Roboto Medium"/>
                <a:ea typeface="Roboto Medium"/>
                <a:cs typeface="Roboto Medium"/>
                <a:sym typeface="Roboto"/>
              </a:rPr>
              <a:t>Team dedicated to supporting the business</a:t>
            </a:r>
            <a:endParaRPr lang="en" sz="1499" dirty="0">
              <a:solidFill>
                <a:srgbClr val="FFFFFF"/>
              </a:solidFill>
              <a:latin typeface="Roboto Medium"/>
              <a:ea typeface="Roboto Medium"/>
              <a:cs typeface="Roboto Medium"/>
              <a:sym typeface="Roboto"/>
            </a:endParaRPr>
          </a:p>
          <a:p>
            <a:pPr marL="285750" marR="0" lvl="0" indent="-285750" algn="l" defTabSz="914400" rtl="0" eaLnBrk="1" fontAlgn="auto" latinLnBrk="0" hangingPunct="1">
              <a:lnSpc>
                <a:spcPts val="1919"/>
              </a:lnSpc>
              <a:spcBef>
                <a:spcPts val="0"/>
              </a:spcBef>
              <a:spcAft>
                <a:spcPts val="0"/>
              </a:spcAft>
              <a:buClrTx/>
              <a:buSzTx/>
              <a:buFontTx/>
              <a:buChar char="-"/>
              <a:tabLst/>
              <a:defRPr/>
            </a:pPr>
            <a:r>
              <a:rPr kumimoji="0" lang="en" sz="1499" b="0" i="0" u="none" strike="noStrike" kern="1200" cap="none" spc="0" normalizeH="0" baseline="0" noProof="0" dirty="0">
                <a:ln>
                  <a:noFill/>
                </a:ln>
                <a:solidFill>
                  <a:srgbClr val="FFFFFF"/>
                </a:solidFill>
                <a:effectLst/>
                <a:uLnTx/>
                <a:uFillTx/>
                <a:latin typeface="Roboto Medium"/>
                <a:ea typeface="Roboto Medium"/>
                <a:cs typeface="Roboto Medium"/>
                <a:sym typeface="Roboto"/>
              </a:rPr>
              <a:t>Native or API integration in different environments</a:t>
            </a:r>
            <a:endParaRPr lang="en" sz="1499" dirty="0">
              <a:solidFill>
                <a:srgbClr val="FFFFFF"/>
              </a:solidFill>
              <a:latin typeface="Roboto Medium"/>
              <a:ea typeface="Roboto Medium"/>
              <a:cs typeface="Roboto Medium"/>
              <a:sym typeface="Roboto"/>
            </a:endParaRPr>
          </a:p>
          <a:p>
            <a:pPr marL="285750" marR="0" lvl="0" indent="-285750" algn="l" defTabSz="914400" rtl="0" eaLnBrk="1" fontAlgn="auto" latinLnBrk="0" hangingPunct="1">
              <a:lnSpc>
                <a:spcPts val="1919"/>
              </a:lnSpc>
              <a:spcBef>
                <a:spcPts val="0"/>
              </a:spcBef>
              <a:spcAft>
                <a:spcPts val="0"/>
              </a:spcAft>
              <a:buClrTx/>
              <a:buSzTx/>
              <a:buFontTx/>
              <a:buChar char="-"/>
              <a:tabLst/>
              <a:defRPr/>
            </a:pPr>
            <a:r>
              <a:rPr kumimoji="0" lang="en" sz="1499" b="0" i="0" u="none" strike="noStrike" kern="1200" cap="none" spc="0" normalizeH="0" baseline="0" noProof="0" dirty="0">
                <a:ln>
                  <a:noFill/>
                </a:ln>
                <a:solidFill>
                  <a:srgbClr val="FFFFFF"/>
                </a:solidFill>
                <a:effectLst/>
                <a:uLnTx/>
                <a:uFillTx/>
                <a:latin typeface="Roboto Medium"/>
                <a:ea typeface="Roboto Medium"/>
                <a:cs typeface="Roboto Medium"/>
                <a:sym typeface="Roboto"/>
              </a:rPr>
              <a:t>Intuitive interface</a:t>
            </a:r>
            <a:endParaRPr lang="en" sz="1499" dirty="0">
              <a:solidFill>
                <a:srgbClr val="FFFFFF"/>
              </a:solidFill>
              <a:latin typeface="Roboto Medium"/>
              <a:ea typeface="Roboto Medium"/>
              <a:cs typeface="Roboto Medium"/>
              <a:sym typeface="Roboto"/>
            </a:endParaRPr>
          </a:p>
          <a:p>
            <a:pPr marL="285750" marR="0" lvl="0" indent="-285750" algn="l" defTabSz="914400" rtl="0" eaLnBrk="1" fontAlgn="auto" latinLnBrk="0" hangingPunct="1">
              <a:lnSpc>
                <a:spcPts val="1919"/>
              </a:lnSpc>
              <a:spcBef>
                <a:spcPts val="0"/>
              </a:spcBef>
              <a:spcAft>
                <a:spcPts val="0"/>
              </a:spcAft>
              <a:buClrTx/>
              <a:buSzTx/>
              <a:buFontTx/>
              <a:buChar char="-"/>
              <a:tabLst/>
              <a:defRPr/>
            </a:pPr>
            <a:r>
              <a:rPr lang="en" sz="1499" dirty="0">
                <a:solidFill>
                  <a:srgbClr val="FFFFFF"/>
                </a:solidFill>
                <a:latin typeface="Roboto Medium"/>
                <a:ea typeface="Roboto Medium"/>
                <a:cs typeface="Roboto Medium"/>
                <a:sym typeface="Roboto"/>
              </a:rPr>
              <a:t>Less c</a:t>
            </a:r>
            <a:r>
              <a:rPr kumimoji="0" lang="en" sz="1499" b="0" i="0" u="none" strike="noStrike" kern="1200" cap="none" spc="0" normalizeH="0" baseline="0" noProof="0" dirty="0" err="1">
                <a:ln>
                  <a:noFill/>
                </a:ln>
                <a:solidFill>
                  <a:srgbClr val="FFFFFF"/>
                </a:solidFill>
                <a:effectLst/>
                <a:uLnTx/>
                <a:uFillTx/>
                <a:latin typeface="Roboto Medium"/>
                <a:ea typeface="Roboto Medium"/>
                <a:cs typeface="Roboto Medium"/>
                <a:sym typeface="Roboto"/>
              </a:rPr>
              <a:t>omplexities</a:t>
            </a:r>
            <a:r>
              <a:rPr kumimoji="0" lang="en" sz="1499" b="0" i="0" u="none" strike="noStrike" kern="1200" cap="none" spc="0" normalizeH="0" baseline="0" noProof="0" dirty="0">
                <a:ln>
                  <a:noFill/>
                </a:ln>
                <a:solidFill>
                  <a:srgbClr val="FFFFFF"/>
                </a:solidFill>
                <a:effectLst/>
                <a:uLnTx/>
                <a:uFillTx/>
                <a:latin typeface="Roboto Medium"/>
                <a:ea typeface="Roboto Medium"/>
                <a:cs typeface="Roboto Medium"/>
                <a:sym typeface="Roboto"/>
              </a:rPr>
              <a:t> and increased productivity</a:t>
            </a:r>
          </a:p>
        </p:txBody>
      </p:sp>
      <p:sp>
        <p:nvSpPr>
          <p:cNvPr id="14" name="TextBox 14"/>
          <p:cNvSpPr txBox="1"/>
          <p:nvPr/>
        </p:nvSpPr>
        <p:spPr>
          <a:xfrm>
            <a:off x="7669731" y="6768182"/>
            <a:ext cx="3275223" cy="1375313"/>
          </a:xfrm>
          <a:prstGeom prst="rect">
            <a:avLst/>
          </a:prstGeom>
        </p:spPr>
        <p:txBody>
          <a:bodyPr lIns="0" tIns="0" rIns="0" bIns="0" rtlCol="0" anchor="t">
            <a:spAutoFit/>
          </a:bodyPr>
          <a:lstStyle/>
          <a:p>
            <a:pPr marL="285750" marR="0" lvl="0" indent="-285750" algn="l" defTabSz="914400" rtl="0" eaLnBrk="1" fontAlgn="auto" latinLnBrk="0" hangingPunct="1">
              <a:lnSpc>
                <a:spcPts val="1765"/>
              </a:lnSpc>
              <a:spcBef>
                <a:spcPts val="0"/>
              </a:spcBef>
              <a:spcAft>
                <a:spcPts val="0"/>
              </a:spcAft>
              <a:buClrTx/>
              <a:buSzTx/>
              <a:buFontTx/>
              <a:buChar char="-"/>
              <a:tabLst/>
              <a:defRPr/>
            </a:pPr>
            <a:r>
              <a:rPr kumimoji="0" lang="en" sz="1499" b="0" i="0" u="none" strike="noStrike" kern="1200" cap="none" spc="0" normalizeH="0" baseline="0" noProof="0" dirty="0">
                <a:ln>
                  <a:noFill/>
                </a:ln>
                <a:solidFill>
                  <a:srgbClr val="FFFFFF"/>
                </a:solidFill>
                <a:effectLst/>
                <a:uLnTx/>
                <a:uFillTx/>
                <a:latin typeface="Roboto Medium"/>
                <a:ea typeface="Roboto Medium"/>
                <a:cs typeface="Roboto Medium"/>
                <a:sym typeface="Roboto"/>
              </a:rPr>
              <a:t>Strengthening processes</a:t>
            </a:r>
            <a:endParaRPr lang="en" sz="1499" dirty="0">
              <a:solidFill>
                <a:srgbClr val="FFFFFF"/>
              </a:solidFill>
              <a:latin typeface="Roboto Medium"/>
              <a:ea typeface="Roboto Medium"/>
              <a:cs typeface="Roboto Medium"/>
              <a:sym typeface="Roboto"/>
            </a:endParaRPr>
          </a:p>
          <a:p>
            <a:pPr marL="285750" marR="0" lvl="0" indent="-285750" algn="l" defTabSz="914400" rtl="0" eaLnBrk="1" fontAlgn="auto" latinLnBrk="0" hangingPunct="1">
              <a:lnSpc>
                <a:spcPts val="1765"/>
              </a:lnSpc>
              <a:spcBef>
                <a:spcPts val="0"/>
              </a:spcBef>
              <a:spcAft>
                <a:spcPts val="0"/>
              </a:spcAft>
              <a:buClrTx/>
              <a:buSzTx/>
              <a:buFontTx/>
              <a:buChar char="-"/>
              <a:tabLst/>
              <a:defRPr/>
            </a:pPr>
            <a:r>
              <a:rPr kumimoji="0" lang="en" sz="1499" b="0" i="0" u="none" strike="noStrike" kern="1200" cap="none" spc="0" normalizeH="0" baseline="0" noProof="0" dirty="0">
                <a:ln>
                  <a:noFill/>
                </a:ln>
                <a:solidFill>
                  <a:srgbClr val="FFFFFF"/>
                </a:solidFill>
                <a:effectLst/>
                <a:uLnTx/>
                <a:uFillTx/>
                <a:latin typeface="Roboto Medium"/>
                <a:ea typeface="Roboto Medium"/>
                <a:cs typeface="Roboto Medium"/>
                <a:sym typeface="Roboto"/>
              </a:rPr>
              <a:t>Machine Learning to maximize the use of consumables</a:t>
            </a:r>
            <a:endParaRPr lang="en" sz="1499" dirty="0">
              <a:solidFill>
                <a:srgbClr val="FFFFFF"/>
              </a:solidFill>
              <a:latin typeface="Roboto Medium"/>
              <a:ea typeface="Roboto Medium"/>
              <a:cs typeface="Roboto Medium"/>
              <a:sym typeface="Roboto"/>
            </a:endParaRPr>
          </a:p>
          <a:p>
            <a:pPr marL="285750" marR="0" lvl="0" indent="-285750" algn="l" defTabSz="914400" rtl="0" eaLnBrk="1" fontAlgn="auto" latinLnBrk="0" hangingPunct="1">
              <a:lnSpc>
                <a:spcPts val="1765"/>
              </a:lnSpc>
              <a:spcBef>
                <a:spcPts val="0"/>
              </a:spcBef>
              <a:spcAft>
                <a:spcPts val="0"/>
              </a:spcAft>
              <a:buClrTx/>
              <a:buSzTx/>
              <a:buFontTx/>
              <a:buChar char="-"/>
              <a:tabLst/>
              <a:defRPr/>
            </a:pPr>
            <a:r>
              <a:rPr kumimoji="0" lang="en" sz="1499" b="0" i="0" u="none" strike="noStrike" kern="1200" cap="none" spc="0" normalizeH="0" baseline="0" noProof="0" dirty="0">
                <a:ln>
                  <a:noFill/>
                </a:ln>
                <a:solidFill>
                  <a:srgbClr val="FFFFFF"/>
                </a:solidFill>
                <a:effectLst/>
                <a:uLnTx/>
                <a:uFillTx/>
                <a:latin typeface="Roboto Medium"/>
                <a:ea typeface="Roboto Medium"/>
                <a:cs typeface="Roboto Medium"/>
                <a:sym typeface="Roboto"/>
              </a:rPr>
              <a:t>Reduction</a:t>
            </a:r>
            <a:r>
              <a:rPr lang="en" sz="1499" dirty="0">
                <a:solidFill>
                  <a:srgbClr val="FFFFFF"/>
                </a:solidFill>
                <a:latin typeface="Roboto Medium"/>
                <a:ea typeface="Roboto Medium"/>
                <a:cs typeface="Roboto Medium"/>
                <a:sym typeface="Roboto"/>
              </a:rPr>
              <a:t> </a:t>
            </a:r>
            <a:r>
              <a:rPr kumimoji="0" lang="en" sz="1499" b="0" i="0" u="none" strike="noStrike" kern="1200" cap="none" spc="0" normalizeH="0" baseline="0" noProof="0" dirty="0">
                <a:ln>
                  <a:noFill/>
                </a:ln>
                <a:solidFill>
                  <a:srgbClr val="FFFFFF"/>
                </a:solidFill>
                <a:effectLst/>
                <a:uLnTx/>
                <a:uFillTx/>
                <a:latin typeface="Roboto Medium"/>
                <a:ea typeface="Roboto Medium"/>
                <a:cs typeface="Roboto Medium"/>
                <a:sym typeface="Roboto"/>
              </a:rPr>
              <a:t>of waste by up to 20%</a:t>
            </a:r>
          </a:p>
          <a:p>
            <a:pPr marL="285750" marR="0" lvl="0" indent="-285750" algn="l" defTabSz="914400" rtl="0" eaLnBrk="1" fontAlgn="auto" latinLnBrk="0" hangingPunct="1">
              <a:lnSpc>
                <a:spcPts val="1765"/>
              </a:lnSpc>
              <a:spcBef>
                <a:spcPts val="0"/>
              </a:spcBef>
              <a:spcAft>
                <a:spcPts val="0"/>
              </a:spcAft>
              <a:buClrTx/>
              <a:buSzTx/>
              <a:buFontTx/>
              <a:buChar char="-"/>
              <a:tabLst/>
              <a:defRPr/>
            </a:pPr>
            <a:r>
              <a:rPr kumimoji="0" lang="en" sz="1499" b="0" i="0" u="none" strike="noStrike" kern="1200" cap="none" spc="0" normalizeH="0" baseline="0" noProof="0" dirty="0">
                <a:ln>
                  <a:noFill/>
                </a:ln>
                <a:solidFill>
                  <a:srgbClr val="FFFFFF"/>
                </a:solidFill>
                <a:effectLst/>
                <a:uLnTx/>
                <a:uFillTx/>
                <a:latin typeface="Roboto Medium"/>
                <a:ea typeface="Roboto Medium"/>
                <a:cs typeface="Roboto Medium"/>
                <a:sym typeface="Roboto"/>
              </a:rPr>
              <a:t>Reduction of environmental impact with </a:t>
            </a:r>
            <a:r>
              <a:rPr kumimoji="0" lang="en" sz="1499" b="0" i="0" u="none" strike="noStrike" kern="1200" cap="none" spc="1" normalizeH="0" baseline="0" noProof="0" dirty="0">
                <a:ln>
                  <a:noFill/>
                </a:ln>
                <a:solidFill>
                  <a:srgbClr val="FFFFFF"/>
                </a:solidFill>
                <a:effectLst/>
                <a:uLnTx/>
                <a:uFillTx/>
                <a:latin typeface="Roboto Medium"/>
                <a:ea typeface="Roboto Medium"/>
                <a:cs typeface="Roboto Medium"/>
                <a:sym typeface="Roboto"/>
              </a:rPr>
              <a:t>ESG best practices</a:t>
            </a:r>
          </a:p>
        </p:txBody>
      </p:sp>
      <p:sp>
        <p:nvSpPr>
          <p:cNvPr id="15" name="TextBox 15"/>
          <p:cNvSpPr txBox="1"/>
          <p:nvPr/>
        </p:nvSpPr>
        <p:spPr>
          <a:xfrm>
            <a:off x="12491404" y="6719605"/>
            <a:ext cx="3194656" cy="2548711"/>
          </a:xfrm>
          <a:prstGeom prst="rect">
            <a:avLst/>
          </a:prstGeom>
        </p:spPr>
        <p:txBody>
          <a:bodyPr lIns="0" tIns="0" rIns="0" bIns="0" rtlCol="0" anchor="t">
            <a:spAutoFit/>
          </a:bodyPr>
          <a:lstStyle/>
          <a:p>
            <a:pPr marL="285750" marR="0" lvl="0" indent="-285750" algn="l" defTabSz="914400" rtl="0" eaLnBrk="1" fontAlgn="auto" latinLnBrk="0" hangingPunct="1">
              <a:lnSpc>
                <a:spcPts val="2026"/>
              </a:lnSpc>
              <a:spcBef>
                <a:spcPts val="0"/>
              </a:spcBef>
              <a:spcAft>
                <a:spcPts val="0"/>
              </a:spcAft>
              <a:buClrTx/>
              <a:buSzTx/>
              <a:buFontTx/>
              <a:buChar char="-"/>
              <a:tabLst/>
              <a:defRPr/>
            </a:pPr>
            <a:r>
              <a:rPr lang="en" sz="1499" spc="1" dirty="0">
                <a:solidFill>
                  <a:srgbClr val="FFFFFF"/>
                </a:solidFill>
                <a:latin typeface="Roboto Medium" panose="02000000000000000000" pitchFamily="2" charset="0"/>
                <a:ea typeface="Roboto Medium" panose="02000000000000000000" pitchFamily="2" charset="0"/>
                <a:cs typeface="Roboto Italics"/>
                <a:sym typeface="Roboto Italics"/>
              </a:rPr>
              <a:t>T</a:t>
            </a:r>
            <a:r>
              <a:rPr kumimoji="0" lang="en" sz="1499" u="none" strike="noStrike" kern="1200" cap="none" spc="1"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Roboto Italics"/>
                <a:sym typeface="Roboto Italics"/>
              </a:rPr>
              <a:t>he Central Management Platform and Operation of devices</a:t>
            </a:r>
          </a:p>
          <a:p>
            <a:pPr marL="285750" marR="0" lvl="0" indent="-285750" algn="l" defTabSz="914400" rtl="0" eaLnBrk="1" fontAlgn="auto" latinLnBrk="0" hangingPunct="1">
              <a:lnSpc>
                <a:spcPts val="2026"/>
              </a:lnSpc>
              <a:spcBef>
                <a:spcPts val="0"/>
              </a:spcBef>
              <a:spcAft>
                <a:spcPts val="0"/>
              </a:spcAft>
              <a:buClrTx/>
              <a:buSzTx/>
              <a:buFontTx/>
              <a:buChar char="-"/>
              <a:tabLst/>
              <a:defRPr/>
            </a:pPr>
            <a:r>
              <a:rPr kumimoji="0" lang="en" sz="1499" u="none" strike="noStrike" kern="1200" cap="none" spc="1"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Roboto Italics"/>
                <a:sym typeface="Roboto Italics"/>
              </a:rPr>
              <a:t>Facilitation of control</a:t>
            </a:r>
            <a:endParaRPr lang="en" sz="1499" spc="1" dirty="0">
              <a:solidFill>
                <a:srgbClr val="FFFFFF"/>
              </a:solidFill>
              <a:latin typeface="Roboto Medium" panose="02000000000000000000" pitchFamily="2" charset="0"/>
              <a:ea typeface="Roboto Medium" panose="02000000000000000000" pitchFamily="2" charset="0"/>
              <a:cs typeface="Roboto Italics"/>
              <a:sym typeface="Roboto Italics"/>
            </a:endParaRPr>
          </a:p>
          <a:p>
            <a:pPr marL="285750" marR="0" lvl="0" indent="-285750" algn="l" defTabSz="914400" rtl="0" eaLnBrk="1" fontAlgn="auto" latinLnBrk="0" hangingPunct="1">
              <a:lnSpc>
                <a:spcPts val="2026"/>
              </a:lnSpc>
              <a:spcBef>
                <a:spcPts val="0"/>
              </a:spcBef>
              <a:spcAft>
                <a:spcPts val="0"/>
              </a:spcAft>
              <a:buClrTx/>
              <a:buSzTx/>
              <a:buFontTx/>
              <a:buChar char="-"/>
              <a:tabLst/>
              <a:defRPr/>
            </a:pPr>
            <a:r>
              <a:rPr kumimoji="0" lang="en" sz="1499" u="none" strike="noStrike" kern="1200" cap="none" spc="1"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Roboto Italics"/>
                <a:sym typeface="Roboto Italics"/>
              </a:rPr>
              <a:t>Economy and Cost Optimization</a:t>
            </a:r>
            <a:r>
              <a:rPr kumimoji="0" lang="en" sz="1499" u="none" strike="noStrike" kern="1200" cap="none" spc="1"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Roboto Medium"/>
                <a:sym typeface="Roboto"/>
              </a:rPr>
              <a:t> </a:t>
            </a:r>
            <a:r>
              <a:rPr kumimoji="0" lang="en" sz="1499" u="none" strike="noStrike" kern="1200" cap="none" spc="1"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Roboto Italics"/>
                <a:sym typeface="Roboto Italics"/>
              </a:rPr>
              <a:t>operational (no need for</a:t>
            </a:r>
            <a:r>
              <a:rPr kumimoji="0" lang="en" sz="1499" u="none" strike="noStrike" kern="1200" cap="none" spc="1"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Roboto Medium"/>
                <a:sym typeface="Roboto"/>
              </a:rPr>
              <a:t> </a:t>
            </a:r>
            <a:r>
              <a:rPr kumimoji="0" lang="en" sz="1499" u="none" strike="noStrike" kern="1200" cap="none" spc="1"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Roboto Italics"/>
                <a:sym typeface="Roboto Italics"/>
              </a:rPr>
              <a:t>local infrastructure at the provider or end customer)</a:t>
            </a:r>
            <a:endParaRPr lang="en" sz="1499" spc="1" dirty="0">
              <a:solidFill>
                <a:srgbClr val="FFFFFF"/>
              </a:solidFill>
              <a:latin typeface="Roboto Medium" panose="02000000000000000000" pitchFamily="2" charset="0"/>
              <a:ea typeface="Roboto Medium" panose="02000000000000000000" pitchFamily="2" charset="0"/>
              <a:cs typeface="Roboto Italics"/>
              <a:sym typeface="Roboto Italics"/>
            </a:endParaRPr>
          </a:p>
          <a:p>
            <a:pPr marL="285750" marR="0" lvl="0" indent="-285750" algn="l" defTabSz="914400" rtl="0" eaLnBrk="1" fontAlgn="auto" latinLnBrk="0" hangingPunct="1">
              <a:lnSpc>
                <a:spcPts val="2026"/>
              </a:lnSpc>
              <a:spcBef>
                <a:spcPts val="0"/>
              </a:spcBef>
              <a:spcAft>
                <a:spcPts val="0"/>
              </a:spcAft>
              <a:buClrTx/>
              <a:buSzTx/>
              <a:buFontTx/>
              <a:buChar char="-"/>
              <a:tabLst/>
              <a:defRPr/>
            </a:pPr>
            <a:r>
              <a:rPr kumimoji="0" lang="en" sz="1499" u="none" strike="noStrike" kern="1200" cap="none" spc="1"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Roboto Italics"/>
                <a:sym typeface="Roboto Italics"/>
              </a:rPr>
              <a:t>Reduction of allocated time teams in the process</a:t>
            </a:r>
          </a:p>
        </p:txBody>
      </p:sp>
      <p:sp>
        <p:nvSpPr>
          <p:cNvPr id="16" name="TextBox 16"/>
          <p:cNvSpPr txBox="1"/>
          <p:nvPr/>
        </p:nvSpPr>
        <p:spPr>
          <a:xfrm>
            <a:off x="2507549" y="777536"/>
            <a:ext cx="10592410" cy="762099"/>
          </a:xfrm>
          <a:prstGeom prst="rect">
            <a:avLst/>
          </a:prstGeom>
        </p:spPr>
        <p:txBody>
          <a:bodyPr lIns="0" tIns="0" rIns="0" bIns="0" rtlCol="0" anchor="t">
            <a:spAutoFit/>
          </a:bodyPr>
          <a:lstStyle/>
          <a:p>
            <a:pPr marL="0" marR="0" lvl="0" indent="0" algn="l" defTabSz="914400" rtl="0" eaLnBrk="1" fontAlgn="auto" latinLnBrk="0" hangingPunct="1">
              <a:lnSpc>
                <a:spcPts val="6299"/>
              </a:lnSpc>
              <a:spcBef>
                <a:spcPts val="0"/>
              </a:spcBef>
              <a:spcAft>
                <a:spcPts val="0"/>
              </a:spcAft>
              <a:buClrTx/>
              <a:buSzTx/>
              <a:buFontTx/>
              <a:buNone/>
              <a:tabLst/>
              <a:defRPr/>
            </a:pPr>
            <a:r>
              <a:rPr kumimoji="0" lang="en" sz="4499" b="1" i="0" u="none" strike="noStrike" kern="1200" cap="none" spc="0" normalizeH="0" baseline="0" noProof="0" dirty="0">
                <a:ln>
                  <a:noFill/>
                </a:ln>
                <a:solidFill>
                  <a:srgbClr val="3E3E3E"/>
                </a:solidFill>
                <a:effectLst/>
                <a:uLnTx/>
                <a:uFillTx/>
                <a:latin typeface="Museo Moderno Bold"/>
                <a:ea typeface="Museo Moderno Bold"/>
                <a:cs typeface="Museo Moderno Bold"/>
                <a:sym typeface="Museo Moderno Bold"/>
              </a:rPr>
              <a:t>Main Platform Attributes</a:t>
            </a:r>
          </a:p>
        </p:txBody>
      </p:sp>
      <p:grpSp>
        <p:nvGrpSpPr>
          <p:cNvPr id="17" name="Group 17"/>
          <p:cNvGrpSpPr/>
          <p:nvPr/>
        </p:nvGrpSpPr>
        <p:grpSpPr>
          <a:xfrm>
            <a:off x="-3492621" y="8721478"/>
            <a:ext cx="5088063" cy="5088063"/>
            <a:chOff x="0" y="0"/>
            <a:chExt cx="6784084" cy="6784084"/>
          </a:xfrm>
        </p:grpSpPr>
        <p:sp>
          <p:nvSpPr>
            <p:cNvPr id="18" name="Freeform 18"/>
            <p:cNvSpPr/>
            <p:nvPr/>
          </p:nvSpPr>
          <p:spPr>
            <a:xfrm>
              <a:off x="0" y="0"/>
              <a:ext cx="6784086" cy="6784086"/>
            </a:xfrm>
            <a:custGeom>
              <a:avLst/>
              <a:gdLst/>
              <a:ahLst/>
              <a:cxnLst/>
              <a:rect l="l" t="t" r="r" b="b"/>
              <a:pathLst>
                <a:path w="6784086" h="6784086">
                  <a:moveTo>
                    <a:pt x="0" y="0"/>
                  </a:moveTo>
                  <a:lnTo>
                    <a:pt x="4646549" y="0"/>
                  </a:lnTo>
                  <a:cubicBezTo>
                    <a:pt x="5826760" y="0"/>
                    <a:pt x="6784086" y="957326"/>
                    <a:pt x="6784086" y="2137537"/>
                  </a:cubicBezTo>
                  <a:lnTo>
                    <a:pt x="6784086" y="6784086"/>
                  </a:lnTo>
                  <a:lnTo>
                    <a:pt x="2137537" y="6784086"/>
                  </a:lnTo>
                  <a:cubicBezTo>
                    <a:pt x="957326" y="6784086"/>
                    <a:pt x="0" y="5826760"/>
                    <a:pt x="0" y="4646549"/>
                  </a:cubicBezTo>
                  <a:lnTo>
                    <a:pt x="0" y="0"/>
                  </a:lnTo>
                  <a:close/>
                </a:path>
              </a:pathLst>
            </a:custGeom>
            <a:solidFill>
              <a:srgbClr val="792E9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15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Imagem 21" descr="Forma&#10;&#10;Descrição gerada automaticamente com confiança média">
            <a:extLst>
              <a:ext uri="{FF2B5EF4-FFF2-40B4-BE49-F238E27FC236}">
                <a16:creationId xmlns:a16="http://schemas.microsoft.com/office/drawing/2014/main" id="{E4ACCA95-DC2E-32C0-566A-F9C1807801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0600" y="525984"/>
            <a:ext cx="1524000" cy="48145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2706" y="2732714"/>
            <a:ext cx="1732598" cy="1737646"/>
            <a:chOff x="0" y="0"/>
            <a:chExt cx="2310130" cy="2316861"/>
          </a:xfrm>
        </p:grpSpPr>
        <p:sp>
          <p:nvSpPr>
            <p:cNvPr id="3" name="Freeform 3"/>
            <p:cNvSpPr/>
            <p:nvPr/>
          </p:nvSpPr>
          <p:spPr>
            <a:xfrm>
              <a:off x="0" y="0"/>
              <a:ext cx="2310130" cy="2316861"/>
            </a:xfrm>
            <a:custGeom>
              <a:avLst/>
              <a:gdLst/>
              <a:ahLst/>
              <a:cxnLst/>
              <a:rect l="l" t="t" r="r" b="b"/>
              <a:pathLst>
                <a:path w="2310130" h="2316861">
                  <a:moveTo>
                    <a:pt x="0" y="0"/>
                  </a:moveTo>
                  <a:lnTo>
                    <a:pt x="2310130" y="0"/>
                  </a:lnTo>
                  <a:lnTo>
                    <a:pt x="2310130" y="2316861"/>
                  </a:lnTo>
                  <a:lnTo>
                    <a:pt x="0" y="2316861"/>
                  </a:lnTo>
                  <a:lnTo>
                    <a:pt x="0" y="0"/>
                  </a:lnTo>
                  <a:close/>
                </a:path>
              </a:pathLst>
            </a:custGeom>
            <a:blipFill>
              <a:blip r:embed="rId2"/>
              <a:stretch>
                <a:fillRect t="-81" b="-81"/>
              </a:stretch>
            </a:blipFill>
          </p:spPr>
          <p:txBody>
            <a:bodyPr/>
            <a:lstStyle/>
            <a:p>
              <a:endParaRPr lang="en-150"/>
            </a:p>
          </p:txBody>
        </p:sp>
      </p:grpSp>
      <p:grpSp>
        <p:nvGrpSpPr>
          <p:cNvPr id="4" name="Group 4"/>
          <p:cNvGrpSpPr/>
          <p:nvPr/>
        </p:nvGrpSpPr>
        <p:grpSpPr>
          <a:xfrm>
            <a:off x="16364326" y="2781433"/>
            <a:ext cx="1751362" cy="1640205"/>
            <a:chOff x="0" y="0"/>
            <a:chExt cx="2335149" cy="2186940"/>
          </a:xfrm>
        </p:grpSpPr>
        <p:sp>
          <p:nvSpPr>
            <p:cNvPr id="5" name="Freeform 5"/>
            <p:cNvSpPr/>
            <p:nvPr/>
          </p:nvSpPr>
          <p:spPr>
            <a:xfrm>
              <a:off x="0" y="0"/>
              <a:ext cx="2335149" cy="2186940"/>
            </a:xfrm>
            <a:custGeom>
              <a:avLst/>
              <a:gdLst/>
              <a:ahLst/>
              <a:cxnLst/>
              <a:rect l="l" t="t" r="r" b="b"/>
              <a:pathLst>
                <a:path w="2335149" h="2186940">
                  <a:moveTo>
                    <a:pt x="0" y="0"/>
                  </a:moveTo>
                  <a:lnTo>
                    <a:pt x="2335149" y="0"/>
                  </a:lnTo>
                  <a:lnTo>
                    <a:pt x="2335149" y="2186940"/>
                  </a:lnTo>
                  <a:lnTo>
                    <a:pt x="0" y="2186940"/>
                  </a:lnTo>
                  <a:lnTo>
                    <a:pt x="0" y="0"/>
                  </a:lnTo>
                  <a:close/>
                </a:path>
              </a:pathLst>
            </a:custGeom>
            <a:blipFill>
              <a:blip r:embed="rId3"/>
              <a:stretch>
                <a:fillRect t="-95" b="-95"/>
              </a:stretch>
            </a:blipFill>
          </p:spPr>
          <p:txBody>
            <a:bodyPr/>
            <a:lstStyle/>
            <a:p>
              <a:endParaRPr lang="en-150"/>
            </a:p>
          </p:txBody>
        </p:sp>
      </p:grpSp>
      <p:grpSp>
        <p:nvGrpSpPr>
          <p:cNvPr id="6" name="Group 6"/>
          <p:cNvGrpSpPr/>
          <p:nvPr/>
        </p:nvGrpSpPr>
        <p:grpSpPr>
          <a:xfrm>
            <a:off x="11930883" y="2481183"/>
            <a:ext cx="2089444" cy="2240612"/>
            <a:chOff x="0" y="0"/>
            <a:chExt cx="2785926" cy="2987482"/>
          </a:xfrm>
        </p:grpSpPr>
        <p:sp>
          <p:nvSpPr>
            <p:cNvPr id="7" name="Freeform 7"/>
            <p:cNvSpPr/>
            <p:nvPr/>
          </p:nvSpPr>
          <p:spPr>
            <a:xfrm>
              <a:off x="0" y="0"/>
              <a:ext cx="2785872" cy="2987421"/>
            </a:xfrm>
            <a:custGeom>
              <a:avLst/>
              <a:gdLst/>
              <a:ahLst/>
              <a:cxnLst/>
              <a:rect l="l" t="t" r="r" b="b"/>
              <a:pathLst>
                <a:path w="2785872" h="2987421">
                  <a:moveTo>
                    <a:pt x="0" y="0"/>
                  </a:moveTo>
                  <a:lnTo>
                    <a:pt x="2785872" y="0"/>
                  </a:lnTo>
                  <a:lnTo>
                    <a:pt x="2785872" y="2987421"/>
                  </a:lnTo>
                  <a:lnTo>
                    <a:pt x="0" y="2987421"/>
                  </a:lnTo>
                  <a:lnTo>
                    <a:pt x="0" y="0"/>
                  </a:lnTo>
                  <a:close/>
                </a:path>
              </a:pathLst>
            </a:custGeom>
            <a:blipFill>
              <a:blip r:embed="rId4"/>
              <a:stretch>
                <a:fillRect l="-45158" r="-45159" b="-2"/>
              </a:stretch>
            </a:blipFill>
          </p:spPr>
          <p:txBody>
            <a:bodyPr/>
            <a:lstStyle/>
            <a:p>
              <a:endParaRPr lang="en-150"/>
            </a:p>
          </p:txBody>
        </p:sp>
      </p:grpSp>
      <p:grpSp>
        <p:nvGrpSpPr>
          <p:cNvPr id="8" name="Group 8"/>
          <p:cNvGrpSpPr/>
          <p:nvPr/>
        </p:nvGrpSpPr>
        <p:grpSpPr>
          <a:xfrm>
            <a:off x="15276661" y="5110033"/>
            <a:ext cx="1846516" cy="1688878"/>
            <a:chOff x="0" y="0"/>
            <a:chExt cx="2462022" cy="2251837"/>
          </a:xfrm>
        </p:grpSpPr>
        <p:sp>
          <p:nvSpPr>
            <p:cNvPr id="9" name="Freeform 9"/>
            <p:cNvSpPr/>
            <p:nvPr/>
          </p:nvSpPr>
          <p:spPr>
            <a:xfrm>
              <a:off x="0" y="0"/>
              <a:ext cx="2462022" cy="2251837"/>
            </a:xfrm>
            <a:custGeom>
              <a:avLst/>
              <a:gdLst/>
              <a:ahLst/>
              <a:cxnLst/>
              <a:rect l="l" t="t" r="r" b="b"/>
              <a:pathLst>
                <a:path w="2462022" h="2251837">
                  <a:moveTo>
                    <a:pt x="0" y="0"/>
                  </a:moveTo>
                  <a:lnTo>
                    <a:pt x="2462022" y="0"/>
                  </a:lnTo>
                  <a:lnTo>
                    <a:pt x="2462022" y="2251837"/>
                  </a:lnTo>
                  <a:lnTo>
                    <a:pt x="0" y="2251837"/>
                  </a:lnTo>
                  <a:lnTo>
                    <a:pt x="0" y="0"/>
                  </a:lnTo>
                  <a:close/>
                </a:path>
              </a:pathLst>
            </a:custGeom>
            <a:blipFill>
              <a:blip r:embed="rId5"/>
              <a:stretch>
                <a:fillRect l="-86" r="-86"/>
              </a:stretch>
            </a:blipFill>
          </p:spPr>
          <p:txBody>
            <a:bodyPr/>
            <a:lstStyle/>
            <a:p>
              <a:endParaRPr lang="en-150"/>
            </a:p>
          </p:txBody>
        </p:sp>
      </p:grpSp>
      <p:grpSp>
        <p:nvGrpSpPr>
          <p:cNvPr id="10" name="Group 10"/>
          <p:cNvGrpSpPr/>
          <p:nvPr/>
        </p:nvGrpSpPr>
        <p:grpSpPr>
          <a:xfrm>
            <a:off x="14916550" y="7438633"/>
            <a:ext cx="2353823" cy="2314114"/>
            <a:chOff x="0" y="0"/>
            <a:chExt cx="3138430" cy="3085485"/>
          </a:xfrm>
        </p:grpSpPr>
        <p:sp>
          <p:nvSpPr>
            <p:cNvPr id="11" name="Freeform 11"/>
            <p:cNvSpPr/>
            <p:nvPr/>
          </p:nvSpPr>
          <p:spPr>
            <a:xfrm>
              <a:off x="0" y="0"/>
              <a:ext cx="3138424" cy="3085465"/>
            </a:xfrm>
            <a:custGeom>
              <a:avLst/>
              <a:gdLst/>
              <a:ahLst/>
              <a:cxnLst/>
              <a:rect l="l" t="t" r="r" b="b"/>
              <a:pathLst>
                <a:path w="3138424" h="3085465">
                  <a:moveTo>
                    <a:pt x="0" y="0"/>
                  </a:moveTo>
                  <a:lnTo>
                    <a:pt x="3138424" y="0"/>
                  </a:lnTo>
                  <a:lnTo>
                    <a:pt x="3138424" y="3085465"/>
                  </a:lnTo>
                  <a:lnTo>
                    <a:pt x="0" y="3085465"/>
                  </a:lnTo>
                  <a:lnTo>
                    <a:pt x="0" y="0"/>
                  </a:lnTo>
                  <a:close/>
                </a:path>
              </a:pathLst>
            </a:custGeom>
            <a:blipFill>
              <a:blip r:embed="rId6"/>
              <a:stretch>
                <a:fillRect l="-48140" r="-48140"/>
              </a:stretch>
            </a:blipFill>
          </p:spPr>
          <p:txBody>
            <a:bodyPr/>
            <a:lstStyle/>
            <a:p>
              <a:endParaRPr lang="en-150"/>
            </a:p>
          </p:txBody>
        </p:sp>
      </p:grpSp>
      <p:grpSp>
        <p:nvGrpSpPr>
          <p:cNvPr id="12" name="Group 12"/>
          <p:cNvGrpSpPr/>
          <p:nvPr/>
        </p:nvGrpSpPr>
        <p:grpSpPr>
          <a:xfrm>
            <a:off x="12776145" y="7790226"/>
            <a:ext cx="1610922" cy="1610922"/>
            <a:chOff x="0" y="0"/>
            <a:chExt cx="2147896" cy="2147896"/>
          </a:xfrm>
        </p:grpSpPr>
        <p:sp>
          <p:nvSpPr>
            <p:cNvPr id="13" name="Freeform 13"/>
            <p:cNvSpPr/>
            <p:nvPr/>
          </p:nvSpPr>
          <p:spPr>
            <a:xfrm>
              <a:off x="0" y="0"/>
              <a:ext cx="2147824" cy="2147824"/>
            </a:xfrm>
            <a:custGeom>
              <a:avLst/>
              <a:gdLst/>
              <a:ahLst/>
              <a:cxnLst/>
              <a:rect l="l" t="t" r="r" b="b"/>
              <a:pathLst>
                <a:path w="2147824" h="2147824">
                  <a:moveTo>
                    <a:pt x="1073912" y="0"/>
                  </a:moveTo>
                  <a:cubicBezTo>
                    <a:pt x="480822" y="0"/>
                    <a:pt x="0" y="480822"/>
                    <a:pt x="0" y="1073912"/>
                  </a:cubicBezTo>
                  <a:cubicBezTo>
                    <a:pt x="0" y="1667002"/>
                    <a:pt x="480822" y="2147824"/>
                    <a:pt x="1073912" y="2147824"/>
                  </a:cubicBezTo>
                  <a:cubicBezTo>
                    <a:pt x="1667002" y="2147824"/>
                    <a:pt x="2147824" y="1667002"/>
                    <a:pt x="2147824" y="1073912"/>
                  </a:cubicBezTo>
                  <a:cubicBezTo>
                    <a:pt x="2147824" y="480822"/>
                    <a:pt x="1667129" y="0"/>
                    <a:pt x="1073912" y="0"/>
                  </a:cubicBezTo>
                  <a:close/>
                </a:path>
              </a:pathLst>
            </a:custGeom>
            <a:blipFill>
              <a:blip r:embed="rId7"/>
              <a:stretch>
                <a:fillRect t="-153" r="-3" b="-157"/>
              </a:stretch>
            </a:blipFill>
          </p:spPr>
          <p:txBody>
            <a:bodyPr/>
            <a:lstStyle/>
            <a:p>
              <a:endParaRPr lang="en-150"/>
            </a:p>
          </p:txBody>
        </p:sp>
      </p:grpSp>
      <p:grpSp>
        <p:nvGrpSpPr>
          <p:cNvPr id="14" name="Group 14"/>
          <p:cNvGrpSpPr/>
          <p:nvPr/>
        </p:nvGrpSpPr>
        <p:grpSpPr>
          <a:xfrm>
            <a:off x="-1086276" y="-901893"/>
            <a:ext cx="13017001" cy="12595136"/>
            <a:chOff x="0" y="0"/>
            <a:chExt cx="17356002" cy="16793515"/>
          </a:xfrm>
        </p:grpSpPr>
        <p:sp>
          <p:nvSpPr>
            <p:cNvPr id="15" name="Freeform 15"/>
            <p:cNvSpPr/>
            <p:nvPr/>
          </p:nvSpPr>
          <p:spPr>
            <a:xfrm>
              <a:off x="0" y="0"/>
              <a:ext cx="17355948" cy="16793463"/>
            </a:xfrm>
            <a:custGeom>
              <a:avLst/>
              <a:gdLst/>
              <a:ahLst/>
              <a:cxnLst/>
              <a:rect l="l" t="t" r="r" b="b"/>
              <a:pathLst>
                <a:path w="17355948" h="16793463">
                  <a:moveTo>
                    <a:pt x="0" y="0"/>
                  </a:moveTo>
                  <a:lnTo>
                    <a:pt x="11887260" y="0"/>
                  </a:lnTo>
                  <a:cubicBezTo>
                    <a:pt x="14906884" y="0"/>
                    <a:pt x="17355948" y="2369820"/>
                    <a:pt x="17355948" y="5291455"/>
                  </a:cubicBezTo>
                  <a:lnTo>
                    <a:pt x="17355948" y="16793463"/>
                  </a:lnTo>
                  <a:lnTo>
                    <a:pt x="5468688" y="16793463"/>
                  </a:lnTo>
                  <a:cubicBezTo>
                    <a:pt x="2449195" y="16793463"/>
                    <a:pt x="0" y="14423771"/>
                    <a:pt x="0" y="11502009"/>
                  </a:cubicBezTo>
                  <a:lnTo>
                    <a:pt x="0" y="0"/>
                  </a:lnTo>
                  <a:close/>
                </a:path>
              </a:pathLst>
            </a:custGeom>
            <a:gradFill rotWithShape="1">
              <a:gsLst>
                <a:gs pos="0">
                  <a:srgbClr val="451959">
                    <a:alpha val="100000"/>
                  </a:srgbClr>
                </a:gs>
                <a:gs pos="100000">
                  <a:srgbClr val="9224B2">
                    <a:alpha val="100000"/>
                  </a:srgbClr>
                </a:gs>
              </a:gsLst>
              <a:lin ang="5400000"/>
            </a:gradFill>
          </p:spPr>
          <p:txBody>
            <a:bodyPr/>
            <a:lstStyle/>
            <a:p>
              <a:endParaRPr lang="en-150"/>
            </a:p>
          </p:txBody>
        </p:sp>
      </p:grpSp>
      <p:grpSp>
        <p:nvGrpSpPr>
          <p:cNvPr id="16" name="Group 16"/>
          <p:cNvGrpSpPr/>
          <p:nvPr/>
        </p:nvGrpSpPr>
        <p:grpSpPr>
          <a:xfrm>
            <a:off x="9386820" y="-3445144"/>
            <a:ext cx="9439903" cy="5088063"/>
            <a:chOff x="0" y="0"/>
            <a:chExt cx="12586538" cy="6784084"/>
          </a:xfrm>
        </p:grpSpPr>
        <p:grpSp>
          <p:nvGrpSpPr>
            <p:cNvPr id="17" name="Group 17"/>
            <p:cNvGrpSpPr/>
            <p:nvPr/>
          </p:nvGrpSpPr>
          <p:grpSpPr>
            <a:xfrm>
              <a:off x="0" y="0"/>
              <a:ext cx="6784084" cy="6784084"/>
              <a:chOff x="0" y="0"/>
              <a:chExt cx="6784084" cy="6784084"/>
            </a:xfrm>
          </p:grpSpPr>
          <p:sp>
            <p:nvSpPr>
              <p:cNvPr id="18" name="Freeform 18"/>
              <p:cNvSpPr/>
              <p:nvPr/>
            </p:nvSpPr>
            <p:spPr>
              <a:xfrm>
                <a:off x="0" y="0"/>
                <a:ext cx="6784086" cy="6784086"/>
              </a:xfrm>
              <a:custGeom>
                <a:avLst/>
                <a:gdLst/>
                <a:ahLst/>
                <a:cxnLst/>
                <a:rect l="l" t="t" r="r" b="b"/>
                <a:pathLst>
                  <a:path w="6784086" h="6784086">
                    <a:moveTo>
                      <a:pt x="0" y="0"/>
                    </a:moveTo>
                    <a:lnTo>
                      <a:pt x="4646549" y="0"/>
                    </a:lnTo>
                    <a:cubicBezTo>
                      <a:pt x="5826760" y="0"/>
                      <a:pt x="6784086" y="957326"/>
                      <a:pt x="6784086" y="2137537"/>
                    </a:cubicBezTo>
                    <a:lnTo>
                      <a:pt x="6784086" y="6784086"/>
                    </a:lnTo>
                    <a:lnTo>
                      <a:pt x="2137537" y="6784086"/>
                    </a:lnTo>
                    <a:cubicBezTo>
                      <a:pt x="957326" y="6784086"/>
                      <a:pt x="0" y="5826760"/>
                      <a:pt x="0" y="4646549"/>
                    </a:cubicBezTo>
                    <a:lnTo>
                      <a:pt x="0" y="0"/>
                    </a:lnTo>
                    <a:close/>
                  </a:path>
                </a:pathLst>
              </a:custGeom>
              <a:solidFill>
                <a:srgbClr val="4C42BE"/>
              </a:solidFill>
            </p:spPr>
            <p:txBody>
              <a:bodyPr/>
              <a:lstStyle/>
              <a:p>
                <a:endParaRPr lang="en-150"/>
              </a:p>
            </p:txBody>
          </p:sp>
        </p:grpSp>
        <p:grpSp>
          <p:nvGrpSpPr>
            <p:cNvPr id="19" name="Group 19"/>
            <p:cNvGrpSpPr/>
            <p:nvPr/>
          </p:nvGrpSpPr>
          <p:grpSpPr>
            <a:xfrm>
              <a:off x="5802453" y="0"/>
              <a:ext cx="6784084" cy="6784084"/>
              <a:chOff x="0" y="0"/>
              <a:chExt cx="6784084" cy="6784084"/>
            </a:xfrm>
          </p:grpSpPr>
          <p:sp>
            <p:nvSpPr>
              <p:cNvPr id="20" name="Freeform 20"/>
              <p:cNvSpPr/>
              <p:nvPr/>
            </p:nvSpPr>
            <p:spPr>
              <a:xfrm>
                <a:off x="0" y="0"/>
                <a:ext cx="6784086" cy="6784086"/>
              </a:xfrm>
              <a:custGeom>
                <a:avLst/>
                <a:gdLst/>
                <a:ahLst/>
                <a:cxnLst/>
                <a:rect l="l" t="t" r="r" b="b"/>
                <a:pathLst>
                  <a:path w="6784086" h="6784086">
                    <a:moveTo>
                      <a:pt x="0" y="0"/>
                    </a:moveTo>
                    <a:lnTo>
                      <a:pt x="4646549" y="0"/>
                    </a:lnTo>
                    <a:cubicBezTo>
                      <a:pt x="5826760" y="0"/>
                      <a:pt x="6784086" y="957326"/>
                      <a:pt x="6784086" y="2137537"/>
                    </a:cubicBezTo>
                    <a:lnTo>
                      <a:pt x="6784086" y="6784086"/>
                    </a:lnTo>
                    <a:lnTo>
                      <a:pt x="2137537" y="6784086"/>
                    </a:lnTo>
                    <a:cubicBezTo>
                      <a:pt x="957326" y="6784086"/>
                      <a:pt x="0" y="5826760"/>
                      <a:pt x="0" y="4646549"/>
                    </a:cubicBezTo>
                    <a:lnTo>
                      <a:pt x="0" y="0"/>
                    </a:lnTo>
                    <a:close/>
                  </a:path>
                </a:pathLst>
              </a:custGeom>
              <a:solidFill>
                <a:srgbClr val="4C42BE"/>
              </a:solidFill>
            </p:spPr>
            <p:txBody>
              <a:bodyPr/>
              <a:lstStyle/>
              <a:p>
                <a:endParaRPr lang="en-150"/>
              </a:p>
            </p:txBody>
          </p:sp>
        </p:grpSp>
        <p:grpSp>
          <p:nvGrpSpPr>
            <p:cNvPr id="21" name="Group 21"/>
            <p:cNvGrpSpPr/>
            <p:nvPr/>
          </p:nvGrpSpPr>
          <p:grpSpPr>
            <a:xfrm>
              <a:off x="2734727" y="0"/>
              <a:ext cx="6784084" cy="6784084"/>
              <a:chOff x="0" y="0"/>
              <a:chExt cx="6784084" cy="6784084"/>
            </a:xfrm>
          </p:grpSpPr>
          <p:sp>
            <p:nvSpPr>
              <p:cNvPr id="22" name="Freeform 22"/>
              <p:cNvSpPr/>
              <p:nvPr/>
            </p:nvSpPr>
            <p:spPr>
              <a:xfrm>
                <a:off x="0" y="0"/>
                <a:ext cx="6784086" cy="6784086"/>
              </a:xfrm>
              <a:custGeom>
                <a:avLst/>
                <a:gdLst/>
                <a:ahLst/>
                <a:cxnLst/>
                <a:rect l="l" t="t" r="r" b="b"/>
                <a:pathLst>
                  <a:path w="6784086" h="6784086">
                    <a:moveTo>
                      <a:pt x="0" y="0"/>
                    </a:moveTo>
                    <a:lnTo>
                      <a:pt x="4646549" y="0"/>
                    </a:lnTo>
                    <a:cubicBezTo>
                      <a:pt x="5826760" y="0"/>
                      <a:pt x="6784086" y="957326"/>
                      <a:pt x="6784086" y="2137537"/>
                    </a:cubicBezTo>
                    <a:lnTo>
                      <a:pt x="6784086" y="6784086"/>
                    </a:lnTo>
                    <a:lnTo>
                      <a:pt x="2137537" y="6784086"/>
                    </a:lnTo>
                    <a:cubicBezTo>
                      <a:pt x="957326" y="6784086"/>
                      <a:pt x="0" y="5826760"/>
                      <a:pt x="0" y="4646549"/>
                    </a:cubicBezTo>
                    <a:lnTo>
                      <a:pt x="0" y="0"/>
                    </a:lnTo>
                    <a:close/>
                  </a:path>
                </a:pathLst>
              </a:custGeom>
              <a:solidFill>
                <a:srgbClr val="4C42BE"/>
              </a:solidFill>
            </p:spPr>
            <p:txBody>
              <a:bodyPr/>
              <a:lstStyle/>
              <a:p>
                <a:endParaRPr lang="en-150"/>
              </a:p>
            </p:txBody>
          </p:sp>
        </p:grpSp>
      </p:grpSp>
      <p:sp>
        <p:nvSpPr>
          <p:cNvPr id="23" name="TextBox 23"/>
          <p:cNvSpPr txBox="1"/>
          <p:nvPr/>
        </p:nvSpPr>
        <p:spPr>
          <a:xfrm>
            <a:off x="1028700" y="2077042"/>
            <a:ext cx="10016358" cy="6161943"/>
          </a:xfrm>
          <a:prstGeom prst="rect">
            <a:avLst/>
          </a:prstGeom>
        </p:spPr>
        <p:txBody>
          <a:bodyPr lIns="0" tIns="0" rIns="0" bIns="0" rtlCol="0" anchor="t">
            <a:spAutoFit/>
          </a:bodyPr>
          <a:lstStyle/>
          <a:p>
            <a:pPr algn="l">
              <a:lnSpc>
                <a:spcPts val="3734"/>
              </a:lnSpc>
            </a:pPr>
            <a:r>
              <a:rPr lang="en" sz="3999" b="1" dirty="0">
                <a:solidFill>
                  <a:srgbClr val="FFFFFF"/>
                </a:solidFill>
                <a:latin typeface="Roboto Bold"/>
                <a:ea typeface="Roboto Bold"/>
                <a:cs typeface="Roboto Bold"/>
                <a:sym typeface="Roboto Bold"/>
              </a:rPr>
              <a:t>Data center</a:t>
            </a:r>
          </a:p>
          <a:p>
            <a:pPr algn="l">
              <a:lnSpc>
                <a:spcPts val="2801"/>
              </a:lnSpc>
            </a:pPr>
            <a:r>
              <a:rPr lang="en" sz="1800" b="1" dirty="0">
                <a:solidFill>
                  <a:srgbClr val="FFFFFF"/>
                </a:solidFill>
                <a:latin typeface="Roboto Bold"/>
                <a:ea typeface="Roboto Bold"/>
                <a:cs typeface="Roboto Bold"/>
                <a:sym typeface="Roboto Bold"/>
              </a:rPr>
              <a:t>NDD complies with the most diverse data security standards.</a:t>
            </a:r>
          </a:p>
          <a:p>
            <a:pPr algn="l">
              <a:lnSpc>
                <a:spcPts val="2801"/>
              </a:lnSpc>
            </a:pPr>
            <a:r>
              <a:rPr lang="en" sz="1800" dirty="0">
                <a:solidFill>
                  <a:srgbClr val="FFFFFF"/>
                </a:solidFill>
                <a:latin typeface="Roboto Medium"/>
                <a:ea typeface="Roboto Medium"/>
                <a:cs typeface="Roboto Medium"/>
                <a:sym typeface="Roboto"/>
              </a:rPr>
              <a:t>NDD </a:t>
            </a:r>
            <a:r>
              <a:rPr lang="en" sz="1800" dirty="0" err="1">
                <a:solidFill>
                  <a:srgbClr val="FFFFFF"/>
                </a:solidFill>
                <a:latin typeface="Roboto Medium"/>
                <a:ea typeface="Roboto Medium"/>
                <a:cs typeface="Roboto Medium"/>
                <a:sym typeface="Roboto"/>
              </a:rPr>
              <a:t>Orbix</a:t>
            </a:r>
            <a:r>
              <a:rPr lang="en" sz="1800" dirty="0">
                <a:solidFill>
                  <a:srgbClr val="FFFFFF"/>
                </a:solidFill>
                <a:latin typeface="Roboto Medium"/>
                <a:ea typeface="Roboto Medium"/>
                <a:cs typeface="Roboto Medium"/>
                <a:sym typeface="Roboto"/>
              </a:rPr>
              <a:t> benefits from Microsoft Azure’s extensive portfolio of security compliance certifications, ensuring that all data processing and storage practices meet the highest industry standards. This ensures security at every stage, from design to implementation and management of the infrastructure that supports our solutions. It uses Microsoft Azure data centers, which are renowned for their certifications and storage quality. The Azure environment complies with European Union data protection regulations.</a:t>
            </a:r>
          </a:p>
          <a:p>
            <a:pPr algn="l">
              <a:lnSpc>
                <a:spcPts val="2801"/>
              </a:lnSpc>
            </a:pPr>
            <a:endParaRPr lang="en-US" sz="1800" dirty="0">
              <a:solidFill>
                <a:srgbClr val="FFFFFF"/>
              </a:solidFill>
              <a:latin typeface="Roboto Medium"/>
              <a:ea typeface="Roboto Medium"/>
              <a:cs typeface="Roboto Medium"/>
              <a:sym typeface="Roboto"/>
            </a:endParaRPr>
          </a:p>
          <a:p>
            <a:pPr algn="l">
              <a:lnSpc>
                <a:spcPts val="4149"/>
              </a:lnSpc>
            </a:pPr>
            <a:r>
              <a:rPr lang="en" sz="3999" b="1" dirty="0">
                <a:solidFill>
                  <a:srgbClr val="FFFFFF"/>
                </a:solidFill>
                <a:latin typeface="Roboto Bold"/>
                <a:ea typeface="Roboto Bold"/>
                <a:cs typeface="Roboto Bold"/>
                <a:sym typeface="Roboto Bold"/>
              </a:rPr>
              <a:t>Hardware Usage and Network Security</a:t>
            </a:r>
          </a:p>
          <a:p>
            <a:pPr algn="l">
              <a:lnSpc>
                <a:spcPts val="2801"/>
              </a:lnSpc>
            </a:pPr>
            <a:r>
              <a:rPr lang="en" sz="1800" dirty="0">
                <a:solidFill>
                  <a:srgbClr val="FFFFFF"/>
                </a:solidFill>
                <a:latin typeface="Roboto Medium"/>
                <a:ea typeface="Roboto Medium"/>
                <a:cs typeface="Roboto Medium"/>
                <a:sym typeface="Roboto"/>
              </a:rPr>
              <a:t>Interactions with our NDD Print MPS software are done via secure HTTP with TLS. The primary domain is authenticated by a Verisign certificate. No shared servers are used.</a:t>
            </a:r>
          </a:p>
          <a:p>
            <a:pPr algn="l">
              <a:lnSpc>
                <a:spcPts val="2801"/>
              </a:lnSpc>
            </a:pPr>
            <a:endParaRPr lang="en-US" sz="1800" dirty="0">
              <a:solidFill>
                <a:srgbClr val="FFFFFF"/>
              </a:solidFill>
              <a:latin typeface="Roboto Medium"/>
              <a:ea typeface="Roboto Medium"/>
              <a:cs typeface="Roboto Medium"/>
              <a:sym typeface="Roboto"/>
            </a:endParaRPr>
          </a:p>
          <a:p>
            <a:pPr algn="l">
              <a:lnSpc>
                <a:spcPts val="4149"/>
              </a:lnSpc>
            </a:pPr>
            <a:r>
              <a:rPr lang="en" sz="3999" b="1" dirty="0">
                <a:solidFill>
                  <a:srgbClr val="FFFFFF"/>
                </a:solidFill>
                <a:latin typeface="Roboto Bold"/>
                <a:ea typeface="Roboto Bold"/>
                <a:cs typeface="Roboto Bold"/>
                <a:sym typeface="Roboto Bold"/>
              </a:rPr>
              <a:t>Data encryption</a:t>
            </a:r>
          </a:p>
          <a:p>
            <a:pPr algn="l">
              <a:lnSpc>
                <a:spcPts val="2801"/>
              </a:lnSpc>
            </a:pPr>
            <a:r>
              <a:rPr lang="en" sz="1800" dirty="0">
                <a:solidFill>
                  <a:srgbClr val="FFFFFF"/>
                </a:solidFill>
                <a:latin typeface="Roboto Medium"/>
                <a:ea typeface="Roboto Medium"/>
                <a:cs typeface="Roboto Medium"/>
                <a:sym typeface="Roboto"/>
              </a:rPr>
              <a:t>Hard drives and backups are encrypted and can only be restored with keys stored off-site, preventing data loss.</a:t>
            </a:r>
          </a:p>
        </p:txBody>
      </p:sp>
      <p:sp>
        <p:nvSpPr>
          <p:cNvPr id="24" name="TextBox 24"/>
          <p:cNvSpPr txBox="1"/>
          <p:nvPr/>
        </p:nvSpPr>
        <p:spPr>
          <a:xfrm>
            <a:off x="11930725" y="431801"/>
            <a:ext cx="3994975" cy="761979"/>
          </a:xfrm>
          <a:prstGeom prst="rect">
            <a:avLst/>
          </a:prstGeom>
        </p:spPr>
        <p:txBody>
          <a:bodyPr lIns="0" tIns="0" rIns="0" bIns="0" rtlCol="0" anchor="t">
            <a:spAutoFit/>
          </a:bodyPr>
          <a:lstStyle/>
          <a:p>
            <a:pPr algn="l">
              <a:lnSpc>
                <a:spcPts val="6000"/>
              </a:lnSpc>
            </a:pPr>
            <a:r>
              <a:rPr lang="en" sz="5000" b="1">
                <a:solidFill>
                  <a:srgbClr val="FFFFFF"/>
                </a:solidFill>
                <a:latin typeface="Museo Moderno Bold"/>
                <a:ea typeface="Museo Moderno Bold"/>
                <a:cs typeface="Museo Moderno Bold"/>
                <a:sym typeface="Museo Moderno Bold"/>
              </a:rPr>
              <a:t>Security</a:t>
            </a:r>
          </a:p>
        </p:txBody>
      </p:sp>
      <p:grpSp>
        <p:nvGrpSpPr>
          <p:cNvPr id="25" name="Group 25"/>
          <p:cNvGrpSpPr/>
          <p:nvPr/>
        </p:nvGrpSpPr>
        <p:grpSpPr>
          <a:xfrm>
            <a:off x="12791790" y="5142569"/>
            <a:ext cx="1623806" cy="162380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2472" t="-2890" r="-1281" b="-1421"/>
              </a:stretch>
            </a:blipFill>
          </p:spPr>
          <p:txBody>
            <a:bodyPr/>
            <a:lstStyle/>
            <a:p>
              <a:endParaRPr lang="en-150"/>
            </a:p>
          </p:txBody>
        </p:sp>
      </p:grpSp>
      <p:pic>
        <p:nvPicPr>
          <p:cNvPr id="29" name="Imagem 28" descr="Logotipo&#10;&#10;Descrição gerada automaticamente">
            <a:extLst>
              <a:ext uri="{FF2B5EF4-FFF2-40B4-BE49-F238E27FC236}">
                <a16:creationId xmlns:a16="http://schemas.microsoft.com/office/drawing/2014/main" id="{BB18B43C-F016-C90C-2D4F-39B69F4017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8700" y="718410"/>
            <a:ext cx="1524000" cy="48151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13641248" y="700257"/>
            <a:ext cx="4646772" cy="8886444"/>
            <a:chOff x="0" y="0"/>
            <a:chExt cx="6195695" cy="11848592"/>
          </a:xfrm>
        </p:grpSpPr>
        <p:sp>
          <p:nvSpPr>
            <p:cNvPr id="3" name="Freeform 3"/>
            <p:cNvSpPr/>
            <p:nvPr/>
          </p:nvSpPr>
          <p:spPr>
            <a:xfrm>
              <a:off x="0" y="0"/>
              <a:ext cx="6195695" cy="11848592"/>
            </a:xfrm>
            <a:custGeom>
              <a:avLst/>
              <a:gdLst/>
              <a:ahLst/>
              <a:cxnLst/>
              <a:rect l="l" t="t" r="r" b="b"/>
              <a:pathLst>
                <a:path w="6195695" h="11848592">
                  <a:moveTo>
                    <a:pt x="0" y="0"/>
                  </a:moveTo>
                  <a:lnTo>
                    <a:pt x="6195695" y="0"/>
                  </a:lnTo>
                  <a:lnTo>
                    <a:pt x="6195695" y="11848592"/>
                  </a:lnTo>
                  <a:lnTo>
                    <a:pt x="0" y="11848592"/>
                  </a:lnTo>
                  <a:lnTo>
                    <a:pt x="0" y="0"/>
                  </a:lnTo>
                  <a:close/>
                </a:path>
              </a:pathLst>
            </a:custGeom>
            <a:blipFill>
              <a:blip r:embed="rId3">
                <a:alphaModFix amt="50000"/>
              </a:blip>
              <a:stretch>
                <a:fillRect t="-3782" b="-3782"/>
              </a:stretch>
            </a:blipFill>
          </p:spPr>
          <p:txBody>
            <a:bodyPr/>
            <a:lstStyle/>
            <a:p>
              <a:endParaRPr lang="en-150"/>
            </a:p>
          </p:txBody>
        </p:sp>
      </p:grpSp>
      <p:grpSp>
        <p:nvGrpSpPr>
          <p:cNvPr id="4" name="Group 4"/>
          <p:cNvGrpSpPr/>
          <p:nvPr/>
        </p:nvGrpSpPr>
        <p:grpSpPr>
          <a:xfrm>
            <a:off x="6633945" y="4093837"/>
            <a:ext cx="1108445" cy="1108445"/>
            <a:chOff x="0" y="0"/>
            <a:chExt cx="1477927" cy="1477927"/>
          </a:xfrm>
        </p:grpSpPr>
        <p:sp>
          <p:nvSpPr>
            <p:cNvPr id="5" name="Freeform 5"/>
            <p:cNvSpPr/>
            <p:nvPr/>
          </p:nvSpPr>
          <p:spPr>
            <a:xfrm>
              <a:off x="0" y="0"/>
              <a:ext cx="1478026" cy="1478026"/>
            </a:xfrm>
            <a:custGeom>
              <a:avLst/>
              <a:gdLst/>
              <a:ahLst/>
              <a:cxnLst/>
              <a:rect l="l" t="t" r="r" b="b"/>
              <a:pathLst>
                <a:path w="1478026" h="1478026">
                  <a:moveTo>
                    <a:pt x="0" y="739013"/>
                  </a:moveTo>
                  <a:cubicBezTo>
                    <a:pt x="0" y="330835"/>
                    <a:pt x="330835" y="0"/>
                    <a:pt x="739013" y="0"/>
                  </a:cubicBezTo>
                  <a:cubicBezTo>
                    <a:pt x="1147191" y="0"/>
                    <a:pt x="1478026" y="330835"/>
                    <a:pt x="1478026" y="739013"/>
                  </a:cubicBezTo>
                  <a:cubicBezTo>
                    <a:pt x="1478026" y="1147191"/>
                    <a:pt x="1147191" y="1478026"/>
                    <a:pt x="739013" y="1478026"/>
                  </a:cubicBezTo>
                  <a:cubicBezTo>
                    <a:pt x="330835" y="1478026"/>
                    <a:pt x="0" y="1147064"/>
                    <a:pt x="0" y="739013"/>
                  </a:cubicBezTo>
                  <a:close/>
                </a:path>
              </a:pathLst>
            </a:custGeom>
            <a:solidFill>
              <a:srgbClr val="792E9F"/>
            </a:solidFill>
          </p:spPr>
          <p:txBody>
            <a:bodyPr/>
            <a:lstStyle/>
            <a:p>
              <a:endParaRPr lang="en-150"/>
            </a:p>
          </p:txBody>
        </p:sp>
      </p:grpSp>
      <p:sp>
        <p:nvSpPr>
          <p:cNvPr id="6" name="Freeform 6" descr="Link estrutura de tópicos"/>
          <p:cNvSpPr/>
          <p:nvPr/>
        </p:nvSpPr>
        <p:spPr>
          <a:xfrm>
            <a:off x="6889196" y="4349087"/>
            <a:ext cx="597965" cy="597964"/>
          </a:xfrm>
          <a:custGeom>
            <a:avLst/>
            <a:gdLst/>
            <a:ahLst/>
            <a:cxnLst/>
            <a:rect l="l" t="t" r="r" b="b"/>
            <a:pathLst>
              <a:path w="597965" h="597964">
                <a:moveTo>
                  <a:pt x="0" y="0"/>
                </a:moveTo>
                <a:lnTo>
                  <a:pt x="597965" y="0"/>
                </a:lnTo>
                <a:lnTo>
                  <a:pt x="597965" y="597965"/>
                </a:lnTo>
                <a:lnTo>
                  <a:pt x="0" y="59796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150"/>
          </a:p>
        </p:txBody>
      </p:sp>
      <p:grpSp>
        <p:nvGrpSpPr>
          <p:cNvPr id="7" name="Group 7"/>
          <p:cNvGrpSpPr/>
          <p:nvPr/>
        </p:nvGrpSpPr>
        <p:grpSpPr>
          <a:xfrm>
            <a:off x="7975473" y="3925758"/>
            <a:ext cx="4004448" cy="1401762"/>
            <a:chOff x="0" y="0"/>
            <a:chExt cx="5339264" cy="1869017"/>
          </a:xfrm>
        </p:grpSpPr>
        <p:sp>
          <p:nvSpPr>
            <p:cNvPr id="8" name="Freeform 8"/>
            <p:cNvSpPr/>
            <p:nvPr/>
          </p:nvSpPr>
          <p:spPr>
            <a:xfrm>
              <a:off x="0" y="0"/>
              <a:ext cx="5339264" cy="1869017"/>
            </a:xfrm>
            <a:custGeom>
              <a:avLst/>
              <a:gdLst/>
              <a:ahLst/>
              <a:cxnLst/>
              <a:rect l="l" t="t" r="r" b="b"/>
              <a:pathLst>
                <a:path w="5339264" h="1869017">
                  <a:moveTo>
                    <a:pt x="0" y="0"/>
                  </a:moveTo>
                  <a:lnTo>
                    <a:pt x="5339264" y="0"/>
                  </a:lnTo>
                  <a:lnTo>
                    <a:pt x="5339264" y="1869017"/>
                  </a:lnTo>
                  <a:lnTo>
                    <a:pt x="0" y="1869017"/>
                  </a:lnTo>
                  <a:close/>
                </a:path>
              </a:pathLst>
            </a:custGeom>
            <a:solidFill>
              <a:srgbClr val="000000">
                <a:alpha val="0"/>
              </a:srgbClr>
            </a:solidFill>
          </p:spPr>
          <p:txBody>
            <a:bodyPr/>
            <a:lstStyle/>
            <a:p>
              <a:endParaRPr lang="en-150"/>
            </a:p>
          </p:txBody>
        </p:sp>
        <p:sp>
          <p:nvSpPr>
            <p:cNvPr id="9" name="TextBox 9"/>
            <p:cNvSpPr txBox="1"/>
            <p:nvPr/>
          </p:nvSpPr>
          <p:spPr>
            <a:xfrm>
              <a:off x="0" y="-47625"/>
              <a:ext cx="5339264" cy="1916642"/>
            </a:xfrm>
            <a:prstGeom prst="rect">
              <a:avLst/>
            </a:prstGeom>
          </p:spPr>
          <p:txBody>
            <a:bodyPr lIns="0" tIns="0" rIns="0" bIns="0" rtlCol="0" anchor="t"/>
            <a:lstStyle/>
            <a:p>
              <a:pPr algn="l">
                <a:lnSpc>
                  <a:spcPts val="2520"/>
                </a:lnSpc>
              </a:pPr>
              <a:r>
                <a:rPr lang="en" sz="1800" b="1">
                  <a:solidFill>
                    <a:srgbClr val="000000"/>
                  </a:solidFill>
                  <a:latin typeface="Roboto Bold"/>
                  <a:ea typeface="Roboto Bold"/>
                  <a:cs typeface="Roboto Bold"/>
                  <a:sym typeface="Roboto Bold"/>
                </a:rPr>
                <a:t>Ease of Integration with Internal Systems: </a:t>
              </a:r>
              <a:r>
                <a:rPr lang="en" sz="1800">
                  <a:solidFill>
                    <a:srgbClr val="000000"/>
                  </a:solidFill>
                  <a:latin typeface="Roboto Medium"/>
                  <a:ea typeface="Roboto Medium"/>
                  <a:cs typeface="Roboto Medium"/>
                  <a:sym typeface="Roboto"/>
                </a:rPr>
                <a:t>Integration time with the client's internal systems reduced by an average of </a:t>
              </a:r>
              <a:r>
                <a:rPr lang="en" sz="1800" b="1">
                  <a:solidFill>
                    <a:srgbClr val="000000"/>
                  </a:solidFill>
                  <a:latin typeface="Roboto Bold"/>
                  <a:ea typeface="Roboto Bold"/>
                  <a:cs typeface="Roboto Bold"/>
                  <a:sym typeface="Roboto Bold"/>
                </a:rPr>
                <a:t>15%</a:t>
              </a:r>
            </a:p>
          </p:txBody>
        </p:sp>
      </p:grpSp>
      <p:grpSp>
        <p:nvGrpSpPr>
          <p:cNvPr id="10" name="Group 10"/>
          <p:cNvGrpSpPr/>
          <p:nvPr/>
        </p:nvGrpSpPr>
        <p:grpSpPr>
          <a:xfrm>
            <a:off x="1040088" y="4093837"/>
            <a:ext cx="1108445" cy="1108445"/>
            <a:chOff x="0" y="0"/>
            <a:chExt cx="1477927" cy="1477927"/>
          </a:xfrm>
        </p:grpSpPr>
        <p:sp>
          <p:nvSpPr>
            <p:cNvPr id="11" name="Freeform 11"/>
            <p:cNvSpPr/>
            <p:nvPr/>
          </p:nvSpPr>
          <p:spPr>
            <a:xfrm>
              <a:off x="0" y="0"/>
              <a:ext cx="1478026" cy="1478026"/>
            </a:xfrm>
            <a:custGeom>
              <a:avLst/>
              <a:gdLst/>
              <a:ahLst/>
              <a:cxnLst/>
              <a:rect l="l" t="t" r="r" b="b"/>
              <a:pathLst>
                <a:path w="1478026" h="1478026">
                  <a:moveTo>
                    <a:pt x="0" y="739013"/>
                  </a:moveTo>
                  <a:cubicBezTo>
                    <a:pt x="0" y="330835"/>
                    <a:pt x="330835" y="0"/>
                    <a:pt x="739013" y="0"/>
                  </a:cubicBezTo>
                  <a:cubicBezTo>
                    <a:pt x="1147191" y="0"/>
                    <a:pt x="1478026" y="330835"/>
                    <a:pt x="1478026" y="739013"/>
                  </a:cubicBezTo>
                  <a:cubicBezTo>
                    <a:pt x="1478026" y="1147191"/>
                    <a:pt x="1147191" y="1478026"/>
                    <a:pt x="739013" y="1478026"/>
                  </a:cubicBezTo>
                  <a:cubicBezTo>
                    <a:pt x="330835" y="1478026"/>
                    <a:pt x="0" y="1147064"/>
                    <a:pt x="0" y="739013"/>
                  </a:cubicBezTo>
                  <a:close/>
                </a:path>
              </a:pathLst>
            </a:custGeom>
            <a:solidFill>
              <a:srgbClr val="792E9F"/>
            </a:solidFill>
          </p:spPr>
          <p:txBody>
            <a:bodyPr/>
            <a:lstStyle/>
            <a:p>
              <a:endParaRPr lang="en-150"/>
            </a:p>
          </p:txBody>
        </p:sp>
      </p:grpSp>
      <p:sp>
        <p:nvSpPr>
          <p:cNvPr id="12" name="Freeform 12" descr="Cmd Terminal estrutura de tópicos"/>
          <p:cNvSpPr/>
          <p:nvPr/>
        </p:nvSpPr>
        <p:spPr>
          <a:xfrm>
            <a:off x="1295339" y="4349087"/>
            <a:ext cx="597965" cy="597964"/>
          </a:xfrm>
          <a:custGeom>
            <a:avLst/>
            <a:gdLst/>
            <a:ahLst/>
            <a:cxnLst/>
            <a:rect l="l" t="t" r="r" b="b"/>
            <a:pathLst>
              <a:path w="597965" h="597964">
                <a:moveTo>
                  <a:pt x="0" y="0"/>
                </a:moveTo>
                <a:lnTo>
                  <a:pt x="597964" y="0"/>
                </a:lnTo>
                <a:lnTo>
                  <a:pt x="597964" y="597965"/>
                </a:lnTo>
                <a:lnTo>
                  <a:pt x="0" y="59796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150"/>
          </a:p>
        </p:txBody>
      </p:sp>
      <p:grpSp>
        <p:nvGrpSpPr>
          <p:cNvPr id="13" name="Group 13"/>
          <p:cNvGrpSpPr/>
          <p:nvPr/>
        </p:nvGrpSpPr>
        <p:grpSpPr>
          <a:xfrm>
            <a:off x="2381616" y="4101970"/>
            <a:ext cx="3978709" cy="1049338"/>
            <a:chOff x="0" y="0"/>
            <a:chExt cx="5304945" cy="1399117"/>
          </a:xfrm>
        </p:grpSpPr>
        <p:sp>
          <p:nvSpPr>
            <p:cNvPr id="14" name="Freeform 14"/>
            <p:cNvSpPr/>
            <p:nvPr/>
          </p:nvSpPr>
          <p:spPr>
            <a:xfrm>
              <a:off x="0" y="0"/>
              <a:ext cx="5304945" cy="1399117"/>
            </a:xfrm>
            <a:custGeom>
              <a:avLst/>
              <a:gdLst/>
              <a:ahLst/>
              <a:cxnLst/>
              <a:rect l="l" t="t" r="r" b="b"/>
              <a:pathLst>
                <a:path w="5304945" h="1399117">
                  <a:moveTo>
                    <a:pt x="0" y="0"/>
                  </a:moveTo>
                  <a:lnTo>
                    <a:pt x="5304945" y="0"/>
                  </a:lnTo>
                  <a:lnTo>
                    <a:pt x="5304945" y="1399117"/>
                  </a:lnTo>
                  <a:lnTo>
                    <a:pt x="0" y="1399117"/>
                  </a:lnTo>
                  <a:close/>
                </a:path>
              </a:pathLst>
            </a:custGeom>
            <a:solidFill>
              <a:srgbClr val="000000">
                <a:alpha val="0"/>
              </a:srgbClr>
            </a:solidFill>
          </p:spPr>
          <p:txBody>
            <a:bodyPr/>
            <a:lstStyle/>
            <a:p>
              <a:endParaRPr lang="en-150"/>
            </a:p>
          </p:txBody>
        </p:sp>
        <p:sp>
          <p:nvSpPr>
            <p:cNvPr id="15" name="TextBox 15"/>
            <p:cNvSpPr txBox="1"/>
            <p:nvPr/>
          </p:nvSpPr>
          <p:spPr>
            <a:xfrm>
              <a:off x="0" y="-47625"/>
              <a:ext cx="5304945" cy="1446742"/>
            </a:xfrm>
            <a:prstGeom prst="rect">
              <a:avLst/>
            </a:prstGeom>
          </p:spPr>
          <p:txBody>
            <a:bodyPr lIns="0" tIns="0" rIns="0" bIns="0" rtlCol="0" anchor="t"/>
            <a:lstStyle/>
            <a:p>
              <a:pPr algn="l">
                <a:lnSpc>
                  <a:spcPts val="2520"/>
                </a:lnSpc>
              </a:pPr>
              <a:r>
                <a:rPr lang="en" sz="1800" b="1">
                  <a:solidFill>
                    <a:srgbClr val="000000"/>
                  </a:solidFill>
                  <a:latin typeface="Roboto Bold"/>
                  <a:ea typeface="Roboto Bold"/>
                  <a:cs typeface="Roboto Bold"/>
                  <a:sym typeface="Roboto Bold"/>
                </a:rPr>
                <a:t>Higher Service Availability: </a:t>
              </a:r>
              <a:r>
                <a:rPr lang="en" sz="1800">
                  <a:solidFill>
                    <a:srgbClr val="000000"/>
                  </a:solidFill>
                  <a:latin typeface="Roboto Medium"/>
                  <a:ea typeface="Roboto Medium"/>
                  <a:cs typeface="Roboto Medium"/>
                  <a:sym typeface="Roboto"/>
                </a:rPr>
                <a:t>Service availability percentage above </a:t>
              </a:r>
              <a:r>
                <a:rPr lang="en" sz="1800" b="1">
                  <a:solidFill>
                    <a:srgbClr val="000000"/>
                  </a:solidFill>
                  <a:latin typeface="Roboto Bold"/>
                  <a:ea typeface="Roboto Bold"/>
                  <a:cs typeface="Roboto Bold"/>
                  <a:sym typeface="Roboto Bold"/>
                </a:rPr>
                <a:t>99.8% </a:t>
              </a:r>
              <a:r>
                <a:rPr lang="en" sz="1800">
                  <a:solidFill>
                    <a:srgbClr val="000000"/>
                  </a:solidFill>
                  <a:latin typeface="Roboto Medium"/>
                  <a:ea typeface="Roboto Medium"/>
                  <a:cs typeface="Roboto Medium"/>
                  <a:sym typeface="Roboto"/>
                </a:rPr>
                <a:t>.</a:t>
              </a:r>
            </a:p>
          </p:txBody>
        </p:sp>
      </p:grpSp>
      <p:grpSp>
        <p:nvGrpSpPr>
          <p:cNvPr id="16" name="Group 16"/>
          <p:cNvGrpSpPr/>
          <p:nvPr/>
        </p:nvGrpSpPr>
        <p:grpSpPr>
          <a:xfrm>
            <a:off x="1040088" y="2211396"/>
            <a:ext cx="1108445" cy="1108445"/>
            <a:chOff x="0" y="0"/>
            <a:chExt cx="1477927" cy="1477927"/>
          </a:xfrm>
        </p:grpSpPr>
        <p:sp>
          <p:nvSpPr>
            <p:cNvPr id="17" name="Freeform 17"/>
            <p:cNvSpPr/>
            <p:nvPr/>
          </p:nvSpPr>
          <p:spPr>
            <a:xfrm>
              <a:off x="0" y="0"/>
              <a:ext cx="1478026" cy="1478026"/>
            </a:xfrm>
            <a:custGeom>
              <a:avLst/>
              <a:gdLst/>
              <a:ahLst/>
              <a:cxnLst/>
              <a:rect l="l" t="t" r="r" b="b"/>
              <a:pathLst>
                <a:path w="1478026" h="1478026">
                  <a:moveTo>
                    <a:pt x="0" y="739013"/>
                  </a:moveTo>
                  <a:cubicBezTo>
                    <a:pt x="0" y="330835"/>
                    <a:pt x="330835" y="0"/>
                    <a:pt x="739013" y="0"/>
                  </a:cubicBezTo>
                  <a:cubicBezTo>
                    <a:pt x="1147191" y="0"/>
                    <a:pt x="1478026" y="330835"/>
                    <a:pt x="1478026" y="739013"/>
                  </a:cubicBezTo>
                  <a:cubicBezTo>
                    <a:pt x="1478026" y="1147191"/>
                    <a:pt x="1147191" y="1478026"/>
                    <a:pt x="739013" y="1478026"/>
                  </a:cubicBezTo>
                  <a:cubicBezTo>
                    <a:pt x="330835" y="1478026"/>
                    <a:pt x="0" y="1147064"/>
                    <a:pt x="0" y="739013"/>
                  </a:cubicBezTo>
                  <a:close/>
                </a:path>
              </a:pathLst>
            </a:custGeom>
            <a:solidFill>
              <a:srgbClr val="792E9F"/>
            </a:solidFill>
          </p:spPr>
          <p:txBody>
            <a:bodyPr/>
            <a:lstStyle/>
            <a:p>
              <a:endParaRPr lang="en-150"/>
            </a:p>
          </p:txBody>
        </p:sp>
      </p:grpSp>
      <p:sp>
        <p:nvSpPr>
          <p:cNvPr id="18" name="Freeform 18" descr="Dinheiro estrutura de tópicos"/>
          <p:cNvSpPr/>
          <p:nvPr/>
        </p:nvSpPr>
        <p:spPr>
          <a:xfrm>
            <a:off x="1295339" y="2466646"/>
            <a:ext cx="597964" cy="597964"/>
          </a:xfrm>
          <a:custGeom>
            <a:avLst/>
            <a:gdLst/>
            <a:ahLst/>
            <a:cxnLst/>
            <a:rect l="l" t="t" r="r" b="b"/>
            <a:pathLst>
              <a:path w="597964" h="597964">
                <a:moveTo>
                  <a:pt x="0" y="0"/>
                </a:moveTo>
                <a:lnTo>
                  <a:pt x="597964" y="0"/>
                </a:lnTo>
                <a:lnTo>
                  <a:pt x="597964" y="597965"/>
                </a:lnTo>
                <a:lnTo>
                  <a:pt x="0" y="59796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150"/>
          </a:p>
        </p:txBody>
      </p:sp>
      <p:grpSp>
        <p:nvGrpSpPr>
          <p:cNvPr id="19" name="Group 19"/>
          <p:cNvGrpSpPr/>
          <p:nvPr/>
        </p:nvGrpSpPr>
        <p:grpSpPr>
          <a:xfrm>
            <a:off x="2374697" y="2233551"/>
            <a:ext cx="3427543" cy="1021294"/>
            <a:chOff x="0" y="0"/>
            <a:chExt cx="4570058" cy="1361726"/>
          </a:xfrm>
        </p:grpSpPr>
        <p:sp>
          <p:nvSpPr>
            <p:cNvPr id="20" name="Freeform 20"/>
            <p:cNvSpPr/>
            <p:nvPr/>
          </p:nvSpPr>
          <p:spPr>
            <a:xfrm>
              <a:off x="0" y="0"/>
              <a:ext cx="4570058" cy="1361726"/>
            </a:xfrm>
            <a:custGeom>
              <a:avLst/>
              <a:gdLst/>
              <a:ahLst/>
              <a:cxnLst/>
              <a:rect l="l" t="t" r="r" b="b"/>
              <a:pathLst>
                <a:path w="4570058" h="1361726">
                  <a:moveTo>
                    <a:pt x="0" y="0"/>
                  </a:moveTo>
                  <a:lnTo>
                    <a:pt x="4570058" y="0"/>
                  </a:lnTo>
                  <a:lnTo>
                    <a:pt x="4570058" y="1361726"/>
                  </a:lnTo>
                  <a:lnTo>
                    <a:pt x="0" y="1361726"/>
                  </a:lnTo>
                  <a:close/>
                </a:path>
              </a:pathLst>
            </a:custGeom>
            <a:solidFill>
              <a:srgbClr val="000000">
                <a:alpha val="0"/>
              </a:srgbClr>
            </a:solidFill>
          </p:spPr>
          <p:txBody>
            <a:bodyPr/>
            <a:lstStyle/>
            <a:p>
              <a:endParaRPr lang="en-150"/>
            </a:p>
          </p:txBody>
        </p:sp>
        <p:sp>
          <p:nvSpPr>
            <p:cNvPr id="21" name="TextBox 21"/>
            <p:cNvSpPr txBox="1"/>
            <p:nvPr/>
          </p:nvSpPr>
          <p:spPr>
            <a:xfrm>
              <a:off x="0" y="-47625"/>
              <a:ext cx="4570058" cy="1409351"/>
            </a:xfrm>
            <a:prstGeom prst="rect">
              <a:avLst/>
            </a:prstGeom>
          </p:spPr>
          <p:txBody>
            <a:bodyPr lIns="0" tIns="0" rIns="0" bIns="0" rtlCol="0" anchor="t"/>
            <a:lstStyle/>
            <a:p>
              <a:pPr algn="l">
                <a:lnSpc>
                  <a:spcPts val="2520"/>
                </a:lnSpc>
              </a:pPr>
              <a:r>
                <a:rPr lang="en" sz="1800" b="1">
                  <a:solidFill>
                    <a:srgbClr val="000000"/>
                  </a:solidFill>
                  <a:latin typeface="Roboto Bold"/>
                  <a:ea typeface="Roboto Bold"/>
                  <a:cs typeface="Roboto Bold"/>
                  <a:sym typeface="Roboto Bold"/>
                </a:rPr>
                <a:t>Active CAPEX Management: </a:t>
              </a:r>
              <a:r>
                <a:rPr lang="en" sz="1800">
                  <a:solidFill>
                    <a:srgbClr val="000000"/>
                  </a:solidFill>
                  <a:latin typeface="Roboto Medium"/>
                  <a:ea typeface="Roboto Medium"/>
                  <a:cs typeface="Roboto Medium"/>
                  <a:sym typeface="Roboto"/>
                </a:rPr>
                <a:t>Percentage of device life extension by up to </a:t>
              </a:r>
              <a:r>
                <a:rPr lang="en" sz="1800" b="1">
                  <a:solidFill>
                    <a:srgbClr val="000000"/>
                  </a:solidFill>
                  <a:latin typeface="Roboto Bold"/>
                  <a:ea typeface="Roboto Bold"/>
                  <a:cs typeface="Roboto Bold"/>
                  <a:sym typeface="Roboto Bold"/>
                </a:rPr>
                <a:t>20%.</a:t>
              </a:r>
            </a:p>
          </p:txBody>
        </p:sp>
      </p:grpSp>
      <p:grpSp>
        <p:nvGrpSpPr>
          <p:cNvPr id="22" name="Group 22"/>
          <p:cNvGrpSpPr/>
          <p:nvPr/>
        </p:nvGrpSpPr>
        <p:grpSpPr>
          <a:xfrm>
            <a:off x="6633944" y="2211396"/>
            <a:ext cx="1108445" cy="1108445"/>
            <a:chOff x="0" y="0"/>
            <a:chExt cx="1477927" cy="1477927"/>
          </a:xfrm>
        </p:grpSpPr>
        <p:sp>
          <p:nvSpPr>
            <p:cNvPr id="23" name="Freeform 23"/>
            <p:cNvSpPr/>
            <p:nvPr/>
          </p:nvSpPr>
          <p:spPr>
            <a:xfrm>
              <a:off x="0" y="0"/>
              <a:ext cx="1478026" cy="1478026"/>
            </a:xfrm>
            <a:custGeom>
              <a:avLst/>
              <a:gdLst/>
              <a:ahLst/>
              <a:cxnLst/>
              <a:rect l="l" t="t" r="r" b="b"/>
              <a:pathLst>
                <a:path w="1478026" h="1478026">
                  <a:moveTo>
                    <a:pt x="0" y="739013"/>
                  </a:moveTo>
                  <a:cubicBezTo>
                    <a:pt x="0" y="330835"/>
                    <a:pt x="330835" y="0"/>
                    <a:pt x="739013" y="0"/>
                  </a:cubicBezTo>
                  <a:cubicBezTo>
                    <a:pt x="1147191" y="0"/>
                    <a:pt x="1478026" y="330835"/>
                    <a:pt x="1478026" y="739013"/>
                  </a:cubicBezTo>
                  <a:cubicBezTo>
                    <a:pt x="1478026" y="1147191"/>
                    <a:pt x="1147191" y="1478026"/>
                    <a:pt x="739013" y="1478026"/>
                  </a:cubicBezTo>
                  <a:cubicBezTo>
                    <a:pt x="330835" y="1478026"/>
                    <a:pt x="0" y="1147064"/>
                    <a:pt x="0" y="739013"/>
                  </a:cubicBezTo>
                  <a:close/>
                </a:path>
              </a:pathLst>
            </a:custGeom>
            <a:solidFill>
              <a:srgbClr val="792E9F"/>
            </a:solidFill>
          </p:spPr>
          <p:txBody>
            <a:bodyPr/>
            <a:lstStyle/>
            <a:p>
              <a:endParaRPr lang="en-150"/>
            </a:p>
          </p:txBody>
        </p:sp>
      </p:grpSp>
      <p:sp>
        <p:nvSpPr>
          <p:cNvPr id="24" name="Freeform 24" descr="Rota (dois pinos em um caminho) com preenchimento sólido"/>
          <p:cNvSpPr/>
          <p:nvPr/>
        </p:nvSpPr>
        <p:spPr>
          <a:xfrm>
            <a:off x="6889196" y="2466646"/>
            <a:ext cx="597964" cy="597964"/>
          </a:xfrm>
          <a:custGeom>
            <a:avLst/>
            <a:gdLst/>
            <a:ahLst/>
            <a:cxnLst/>
            <a:rect l="l" t="t" r="r" b="b"/>
            <a:pathLst>
              <a:path w="597964" h="597964">
                <a:moveTo>
                  <a:pt x="0" y="0"/>
                </a:moveTo>
                <a:lnTo>
                  <a:pt x="597965" y="0"/>
                </a:lnTo>
                <a:lnTo>
                  <a:pt x="597965" y="597965"/>
                </a:lnTo>
                <a:lnTo>
                  <a:pt x="0" y="597965"/>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150"/>
          </a:p>
        </p:txBody>
      </p:sp>
      <p:grpSp>
        <p:nvGrpSpPr>
          <p:cNvPr id="25" name="Group 25"/>
          <p:cNvGrpSpPr/>
          <p:nvPr/>
        </p:nvGrpSpPr>
        <p:grpSpPr>
          <a:xfrm>
            <a:off x="7975472" y="2043317"/>
            <a:ext cx="3562822" cy="1401762"/>
            <a:chOff x="0" y="0"/>
            <a:chExt cx="4750429" cy="1869017"/>
          </a:xfrm>
        </p:grpSpPr>
        <p:sp>
          <p:nvSpPr>
            <p:cNvPr id="26" name="Freeform 26"/>
            <p:cNvSpPr/>
            <p:nvPr/>
          </p:nvSpPr>
          <p:spPr>
            <a:xfrm>
              <a:off x="0" y="0"/>
              <a:ext cx="4750429" cy="1869017"/>
            </a:xfrm>
            <a:custGeom>
              <a:avLst/>
              <a:gdLst/>
              <a:ahLst/>
              <a:cxnLst/>
              <a:rect l="l" t="t" r="r" b="b"/>
              <a:pathLst>
                <a:path w="4750429" h="1869017">
                  <a:moveTo>
                    <a:pt x="0" y="0"/>
                  </a:moveTo>
                  <a:lnTo>
                    <a:pt x="4750429" y="0"/>
                  </a:lnTo>
                  <a:lnTo>
                    <a:pt x="4750429" y="1869017"/>
                  </a:lnTo>
                  <a:lnTo>
                    <a:pt x="0" y="1869017"/>
                  </a:lnTo>
                  <a:close/>
                </a:path>
              </a:pathLst>
            </a:custGeom>
            <a:solidFill>
              <a:srgbClr val="000000">
                <a:alpha val="0"/>
              </a:srgbClr>
            </a:solidFill>
          </p:spPr>
          <p:txBody>
            <a:bodyPr/>
            <a:lstStyle/>
            <a:p>
              <a:endParaRPr lang="en-150"/>
            </a:p>
          </p:txBody>
        </p:sp>
        <p:sp>
          <p:nvSpPr>
            <p:cNvPr id="27" name="TextBox 27"/>
            <p:cNvSpPr txBox="1"/>
            <p:nvPr/>
          </p:nvSpPr>
          <p:spPr>
            <a:xfrm>
              <a:off x="0" y="-47625"/>
              <a:ext cx="4750429" cy="1916642"/>
            </a:xfrm>
            <a:prstGeom prst="rect">
              <a:avLst/>
            </a:prstGeom>
          </p:spPr>
          <p:txBody>
            <a:bodyPr lIns="0" tIns="0" rIns="0" bIns="0" rtlCol="0" anchor="t"/>
            <a:lstStyle/>
            <a:p>
              <a:pPr algn="l">
                <a:lnSpc>
                  <a:spcPts val="2520"/>
                </a:lnSpc>
              </a:pPr>
              <a:r>
                <a:rPr lang="en" sz="1800" b="1">
                  <a:solidFill>
                    <a:srgbClr val="000000"/>
                  </a:solidFill>
                  <a:latin typeface="Roboto Bold"/>
                  <a:ea typeface="Roboto Bold"/>
                  <a:cs typeface="Roboto Bold"/>
                  <a:sym typeface="Roboto Bold"/>
                </a:rPr>
                <a:t>Advanced Logistics Control: </a:t>
              </a:r>
              <a:r>
                <a:rPr lang="en" sz="1800">
                  <a:solidFill>
                    <a:srgbClr val="000000"/>
                  </a:solidFill>
                  <a:latin typeface="Roboto Medium"/>
                  <a:ea typeface="Roboto Medium"/>
                  <a:cs typeface="Roboto Medium"/>
                  <a:sym typeface="Roboto"/>
                </a:rPr>
                <a:t>Success rate in predicting stock and input replenishment exceeds </a:t>
              </a:r>
              <a:r>
                <a:rPr lang="en" sz="1800" b="1">
                  <a:solidFill>
                    <a:srgbClr val="000000"/>
                  </a:solidFill>
                  <a:latin typeface="Roboto Bold"/>
                  <a:ea typeface="Roboto Bold"/>
                  <a:cs typeface="Roboto Bold"/>
                  <a:sym typeface="Roboto Bold"/>
                </a:rPr>
                <a:t>90% </a:t>
              </a:r>
              <a:r>
                <a:rPr lang="en" sz="1800">
                  <a:solidFill>
                    <a:srgbClr val="000000"/>
                  </a:solidFill>
                  <a:latin typeface="Roboto Medium"/>
                  <a:ea typeface="Roboto Medium"/>
                  <a:cs typeface="Roboto Medium"/>
                  <a:sym typeface="Roboto"/>
                </a:rPr>
                <a:t>.</a:t>
              </a:r>
            </a:p>
          </p:txBody>
        </p:sp>
      </p:grpSp>
      <p:grpSp>
        <p:nvGrpSpPr>
          <p:cNvPr id="28" name="Group 28"/>
          <p:cNvGrpSpPr/>
          <p:nvPr/>
        </p:nvGrpSpPr>
        <p:grpSpPr>
          <a:xfrm>
            <a:off x="1028700" y="700257"/>
            <a:ext cx="7640274" cy="908254"/>
            <a:chOff x="0" y="0"/>
            <a:chExt cx="10187032" cy="1211005"/>
          </a:xfrm>
        </p:grpSpPr>
        <p:sp>
          <p:nvSpPr>
            <p:cNvPr id="29" name="Freeform 29"/>
            <p:cNvSpPr/>
            <p:nvPr/>
          </p:nvSpPr>
          <p:spPr>
            <a:xfrm>
              <a:off x="0" y="0"/>
              <a:ext cx="10187032" cy="1211005"/>
            </a:xfrm>
            <a:custGeom>
              <a:avLst/>
              <a:gdLst/>
              <a:ahLst/>
              <a:cxnLst/>
              <a:rect l="l" t="t" r="r" b="b"/>
              <a:pathLst>
                <a:path w="10187032" h="1211005">
                  <a:moveTo>
                    <a:pt x="0" y="0"/>
                  </a:moveTo>
                  <a:lnTo>
                    <a:pt x="10187032" y="0"/>
                  </a:lnTo>
                  <a:lnTo>
                    <a:pt x="10187032" y="1211005"/>
                  </a:lnTo>
                  <a:lnTo>
                    <a:pt x="0" y="1211005"/>
                  </a:lnTo>
                  <a:close/>
                </a:path>
              </a:pathLst>
            </a:custGeom>
            <a:solidFill>
              <a:srgbClr val="000000">
                <a:alpha val="0"/>
              </a:srgbClr>
            </a:solidFill>
          </p:spPr>
          <p:txBody>
            <a:bodyPr/>
            <a:lstStyle/>
            <a:p>
              <a:endParaRPr lang="en-150"/>
            </a:p>
          </p:txBody>
        </p:sp>
        <p:sp>
          <p:nvSpPr>
            <p:cNvPr id="30" name="TextBox 30"/>
            <p:cNvSpPr txBox="1"/>
            <p:nvPr/>
          </p:nvSpPr>
          <p:spPr>
            <a:xfrm>
              <a:off x="0" y="-495300"/>
              <a:ext cx="10187032" cy="1706305"/>
            </a:xfrm>
            <a:prstGeom prst="rect">
              <a:avLst/>
            </a:prstGeom>
          </p:spPr>
          <p:txBody>
            <a:bodyPr lIns="0" tIns="0" rIns="0" bIns="0" rtlCol="0" anchor="t"/>
            <a:lstStyle/>
            <a:p>
              <a:pPr algn="l">
                <a:lnSpc>
                  <a:spcPts val="9997"/>
                </a:lnSpc>
              </a:pPr>
              <a:r>
                <a:rPr lang="en" sz="3999" b="1">
                  <a:solidFill>
                    <a:srgbClr val="010101"/>
                  </a:solidFill>
                  <a:latin typeface="Museo Moderno Bold"/>
                  <a:ea typeface="Museo Moderno Bold"/>
                  <a:cs typeface="Museo Moderno Bold"/>
                  <a:sym typeface="Museo Moderno Bold"/>
                </a:rPr>
                <a:t>Benefits and Gains</a:t>
              </a:r>
            </a:p>
          </p:txBody>
        </p:sp>
      </p:grpSp>
      <p:grpSp>
        <p:nvGrpSpPr>
          <p:cNvPr id="31" name="Group 31"/>
          <p:cNvGrpSpPr/>
          <p:nvPr/>
        </p:nvGrpSpPr>
        <p:grpSpPr>
          <a:xfrm>
            <a:off x="1033169" y="5976278"/>
            <a:ext cx="1108445" cy="1108445"/>
            <a:chOff x="0" y="0"/>
            <a:chExt cx="1477927" cy="1477927"/>
          </a:xfrm>
        </p:grpSpPr>
        <p:sp>
          <p:nvSpPr>
            <p:cNvPr id="32" name="Freeform 32"/>
            <p:cNvSpPr/>
            <p:nvPr/>
          </p:nvSpPr>
          <p:spPr>
            <a:xfrm>
              <a:off x="0" y="0"/>
              <a:ext cx="1478026" cy="1478026"/>
            </a:xfrm>
            <a:custGeom>
              <a:avLst/>
              <a:gdLst/>
              <a:ahLst/>
              <a:cxnLst/>
              <a:rect l="l" t="t" r="r" b="b"/>
              <a:pathLst>
                <a:path w="1478026" h="1478026">
                  <a:moveTo>
                    <a:pt x="0" y="739013"/>
                  </a:moveTo>
                  <a:cubicBezTo>
                    <a:pt x="0" y="330835"/>
                    <a:pt x="330835" y="0"/>
                    <a:pt x="739013" y="0"/>
                  </a:cubicBezTo>
                  <a:cubicBezTo>
                    <a:pt x="1147191" y="0"/>
                    <a:pt x="1478026" y="330835"/>
                    <a:pt x="1478026" y="739013"/>
                  </a:cubicBezTo>
                  <a:cubicBezTo>
                    <a:pt x="1478026" y="1147191"/>
                    <a:pt x="1147191" y="1478026"/>
                    <a:pt x="739013" y="1478026"/>
                  </a:cubicBezTo>
                  <a:cubicBezTo>
                    <a:pt x="330835" y="1478026"/>
                    <a:pt x="0" y="1147064"/>
                    <a:pt x="0" y="739013"/>
                  </a:cubicBezTo>
                  <a:close/>
                </a:path>
              </a:pathLst>
            </a:custGeom>
            <a:solidFill>
              <a:srgbClr val="792E9F"/>
            </a:solidFill>
          </p:spPr>
          <p:txBody>
            <a:bodyPr/>
            <a:lstStyle/>
            <a:p>
              <a:endParaRPr lang="en-150"/>
            </a:p>
          </p:txBody>
        </p:sp>
      </p:grpSp>
      <p:sp>
        <p:nvSpPr>
          <p:cNvPr id="33" name="Freeform 33" descr="Escudo com marca de verificação estrutura de tópicos"/>
          <p:cNvSpPr/>
          <p:nvPr/>
        </p:nvSpPr>
        <p:spPr>
          <a:xfrm>
            <a:off x="1288420" y="6231528"/>
            <a:ext cx="597964" cy="597964"/>
          </a:xfrm>
          <a:custGeom>
            <a:avLst/>
            <a:gdLst/>
            <a:ahLst/>
            <a:cxnLst/>
            <a:rect l="l" t="t" r="r" b="b"/>
            <a:pathLst>
              <a:path w="597964" h="597964">
                <a:moveTo>
                  <a:pt x="0" y="0"/>
                </a:moveTo>
                <a:lnTo>
                  <a:pt x="597964" y="0"/>
                </a:lnTo>
                <a:lnTo>
                  <a:pt x="597964" y="597965"/>
                </a:lnTo>
                <a:lnTo>
                  <a:pt x="0" y="597965"/>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150"/>
          </a:p>
        </p:txBody>
      </p:sp>
      <p:grpSp>
        <p:nvGrpSpPr>
          <p:cNvPr id="34" name="Group 34"/>
          <p:cNvGrpSpPr/>
          <p:nvPr/>
        </p:nvGrpSpPr>
        <p:grpSpPr>
          <a:xfrm>
            <a:off x="2374697" y="6019863"/>
            <a:ext cx="3985628" cy="1021294"/>
            <a:chOff x="0" y="0"/>
            <a:chExt cx="5314171" cy="1361726"/>
          </a:xfrm>
        </p:grpSpPr>
        <p:sp>
          <p:nvSpPr>
            <p:cNvPr id="35" name="Freeform 35"/>
            <p:cNvSpPr/>
            <p:nvPr/>
          </p:nvSpPr>
          <p:spPr>
            <a:xfrm>
              <a:off x="0" y="0"/>
              <a:ext cx="5314171" cy="1361726"/>
            </a:xfrm>
            <a:custGeom>
              <a:avLst/>
              <a:gdLst/>
              <a:ahLst/>
              <a:cxnLst/>
              <a:rect l="l" t="t" r="r" b="b"/>
              <a:pathLst>
                <a:path w="5314171" h="1361726">
                  <a:moveTo>
                    <a:pt x="0" y="0"/>
                  </a:moveTo>
                  <a:lnTo>
                    <a:pt x="5314171" y="0"/>
                  </a:lnTo>
                  <a:lnTo>
                    <a:pt x="5314171" y="1361726"/>
                  </a:lnTo>
                  <a:lnTo>
                    <a:pt x="0" y="1361726"/>
                  </a:lnTo>
                  <a:close/>
                </a:path>
              </a:pathLst>
            </a:custGeom>
            <a:solidFill>
              <a:srgbClr val="000000">
                <a:alpha val="0"/>
              </a:srgbClr>
            </a:solidFill>
          </p:spPr>
          <p:txBody>
            <a:bodyPr/>
            <a:lstStyle/>
            <a:p>
              <a:endParaRPr lang="en-150"/>
            </a:p>
          </p:txBody>
        </p:sp>
        <p:sp>
          <p:nvSpPr>
            <p:cNvPr id="36" name="TextBox 36"/>
            <p:cNvSpPr txBox="1"/>
            <p:nvPr/>
          </p:nvSpPr>
          <p:spPr>
            <a:xfrm>
              <a:off x="0" y="-47625"/>
              <a:ext cx="5314171" cy="1409351"/>
            </a:xfrm>
            <a:prstGeom prst="rect">
              <a:avLst/>
            </a:prstGeom>
          </p:spPr>
          <p:txBody>
            <a:bodyPr lIns="0" tIns="0" rIns="0" bIns="0" rtlCol="0" anchor="t"/>
            <a:lstStyle/>
            <a:p>
              <a:pPr algn="l">
                <a:lnSpc>
                  <a:spcPts val="2520"/>
                </a:lnSpc>
              </a:pPr>
              <a:r>
                <a:rPr lang="en" sz="1800" b="1">
                  <a:solidFill>
                    <a:srgbClr val="000000"/>
                  </a:solidFill>
                  <a:latin typeface="Roboto Bold"/>
                  <a:ea typeface="Roboto Bold"/>
                  <a:cs typeface="Roboto Bold"/>
                  <a:sym typeface="Roboto Bold"/>
                </a:rPr>
                <a:t>Information Security: </a:t>
              </a:r>
              <a:r>
                <a:rPr lang="en" sz="1800">
                  <a:solidFill>
                    <a:srgbClr val="000000"/>
                  </a:solidFill>
                  <a:latin typeface="Roboto Medium"/>
                  <a:ea typeface="Roboto Medium"/>
                  <a:cs typeface="Roboto Medium"/>
                  <a:sym typeface="Roboto"/>
                </a:rPr>
                <a:t>Percentage of security incidents prevented by proactive protection between </a:t>
              </a:r>
              <a:r>
                <a:rPr lang="en" sz="1800" b="1">
                  <a:solidFill>
                    <a:srgbClr val="000000"/>
                  </a:solidFill>
                  <a:latin typeface="Roboto Bold"/>
                  <a:ea typeface="Roboto Bold"/>
                  <a:cs typeface="Roboto Bold"/>
                  <a:sym typeface="Roboto Bold"/>
                </a:rPr>
                <a:t>10% and 15%.</a:t>
              </a:r>
            </a:p>
          </p:txBody>
        </p:sp>
      </p:grpSp>
      <p:grpSp>
        <p:nvGrpSpPr>
          <p:cNvPr id="37" name="Group 37"/>
          <p:cNvGrpSpPr/>
          <p:nvPr/>
        </p:nvGrpSpPr>
        <p:grpSpPr>
          <a:xfrm>
            <a:off x="6627026" y="5976278"/>
            <a:ext cx="1108445" cy="1108445"/>
            <a:chOff x="0" y="0"/>
            <a:chExt cx="1477927" cy="1477927"/>
          </a:xfrm>
        </p:grpSpPr>
        <p:sp>
          <p:nvSpPr>
            <p:cNvPr id="38" name="Freeform 38"/>
            <p:cNvSpPr/>
            <p:nvPr/>
          </p:nvSpPr>
          <p:spPr>
            <a:xfrm>
              <a:off x="0" y="0"/>
              <a:ext cx="1478026" cy="1478026"/>
            </a:xfrm>
            <a:custGeom>
              <a:avLst/>
              <a:gdLst/>
              <a:ahLst/>
              <a:cxnLst/>
              <a:rect l="l" t="t" r="r" b="b"/>
              <a:pathLst>
                <a:path w="1478026" h="1478026">
                  <a:moveTo>
                    <a:pt x="0" y="739013"/>
                  </a:moveTo>
                  <a:cubicBezTo>
                    <a:pt x="0" y="330835"/>
                    <a:pt x="330835" y="0"/>
                    <a:pt x="739013" y="0"/>
                  </a:cubicBezTo>
                  <a:cubicBezTo>
                    <a:pt x="1147191" y="0"/>
                    <a:pt x="1478026" y="330835"/>
                    <a:pt x="1478026" y="739013"/>
                  </a:cubicBezTo>
                  <a:cubicBezTo>
                    <a:pt x="1478026" y="1147191"/>
                    <a:pt x="1147191" y="1478026"/>
                    <a:pt x="739013" y="1478026"/>
                  </a:cubicBezTo>
                  <a:cubicBezTo>
                    <a:pt x="330835" y="1478026"/>
                    <a:pt x="0" y="1147064"/>
                    <a:pt x="0" y="739013"/>
                  </a:cubicBezTo>
                  <a:close/>
                </a:path>
              </a:pathLst>
            </a:custGeom>
            <a:solidFill>
              <a:srgbClr val="792E9F"/>
            </a:solidFill>
          </p:spPr>
          <p:txBody>
            <a:bodyPr/>
            <a:lstStyle/>
            <a:p>
              <a:endParaRPr lang="en-150"/>
            </a:p>
          </p:txBody>
        </p:sp>
      </p:grpSp>
      <p:sp>
        <p:nvSpPr>
          <p:cNvPr id="39" name="Freeform 39" descr="Internet das Coisas estrutura de tópicos"/>
          <p:cNvSpPr/>
          <p:nvPr/>
        </p:nvSpPr>
        <p:spPr>
          <a:xfrm>
            <a:off x="6882277" y="6231528"/>
            <a:ext cx="597964" cy="597964"/>
          </a:xfrm>
          <a:custGeom>
            <a:avLst/>
            <a:gdLst/>
            <a:ahLst/>
            <a:cxnLst/>
            <a:rect l="l" t="t" r="r" b="b"/>
            <a:pathLst>
              <a:path w="597964" h="597964">
                <a:moveTo>
                  <a:pt x="0" y="0"/>
                </a:moveTo>
                <a:lnTo>
                  <a:pt x="597965" y="0"/>
                </a:lnTo>
                <a:lnTo>
                  <a:pt x="597965" y="597965"/>
                </a:lnTo>
                <a:lnTo>
                  <a:pt x="0" y="597965"/>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150"/>
          </a:p>
        </p:txBody>
      </p:sp>
      <p:grpSp>
        <p:nvGrpSpPr>
          <p:cNvPr id="40" name="Group 40"/>
          <p:cNvGrpSpPr/>
          <p:nvPr/>
        </p:nvGrpSpPr>
        <p:grpSpPr>
          <a:xfrm>
            <a:off x="7968553" y="5808199"/>
            <a:ext cx="4011367" cy="1401762"/>
            <a:chOff x="0" y="0"/>
            <a:chExt cx="5348490" cy="1869017"/>
          </a:xfrm>
        </p:grpSpPr>
        <p:sp>
          <p:nvSpPr>
            <p:cNvPr id="41" name="Freeform 41"/>
            <p:cNvSpPr/>
            <p:nvPr/>
          </p:nvSpPr>
          <p:spPr>
            <a:xfrm>
              <a:off x="0" y="0"/>
              <a:ext cx="5348490" cy="1869017"/>
            </a:xfrm>
            <a:custGeom>
              <a:avLst/>
              <a:gdLst/>
              <a:ahLst/>
              <a:cxnLst/>
              <a:rect l="l" t="t" r="r" b="b"/>
              <a:pathLst>
                <a:path w="5348490" h="1869017">
                  <a:moveTo>
                    <a:pt x="0" y="0"/>
                  </a:moveTo>
                  <a:lnTo>
                    <a:pt x="5348490" y="0"/>
                  </a:lnTo>
                  <a:lnTo>
                    <a:pt x="5348490" y="1869017"/>
                  </a:lnTo>
                  <a:lnTo>
                    <a:pt x="0" y="1869017"/>
                  </a:lnTo>
                  <a:close/>
                </a:path>
              </a:pathLst>
            </a:custGeom>
            <a:solidFill>
              <a:srgbClr val="000000">
                <a:alpha val="0"/>
              </a:srgbClr>
            </a:solidFill>
          </p:spPr>
          <p:txBody>
            <a:bodyPr/>
            <a:lstStyle/>
            <a:p>
              <a:endParaRPr lang="en-150"/>
            </a:p>
          </p:txBody>
        </p:sp>
        <p:sp>
          <p:nvSpPr>
            <p:cNvPr id="42" name="TextBox 42"/>
            <p:cNvSpPr txBox="1"/>
            <p:nvPr/>
          </p:nvSpPr>
          <p:spPr>
            <a:xfrm>
              <a:off x="0" y="-47625"/>
              <a:ext cx="5348490" cy="1916642"/>
            </a:xfrm>
            <a:prstGeom prst="rect">
              <a:avLst/>
            </a:prstGeom>
          </p:spPr>
          <p:txBody>
            <a:bodyPr lIns="0" tIns="0" rIns="0" bIns="0" rtlCol="0" anchor="t"/>
            <a:lstStyle/>
            <a:p>
              <a:pPr algn="l">
                <a:lnSpc>
                  <a:spcPts val="2520"/>
                </a:lnSpc>
              </a:pPr>
              <a:r>
                <a:rPr lang="en" sz="1800" b="1">
                  <a:solidFill>
                    <a:srgbClr val="000000"/>
                  </a:solidFill>
                  <a:latin typeface="Roboto Bold"/>
                  <a:ea typeface="Roboto Bold"/>
                  <a:cs typeface="Roboto Bold"/>
                  <a:sym typeface="Roboto Bold"/>
                </a:rPr>
                <a:t>Unified, Self-Updating Installers: </a:t>
              </a:r>
              <a:r>
                <a:rPr lang="en" sz="1800">
                  <a:solidFill>
                    <a:srgbClr val="000000"/>
                  </a:solidFill>
                  <a:latin typeface="Roboto Medium"/>
                  <a:ea typeface="Roboto Medium"/>
                  <a:cs typeface="Roboto Medium"/>
                  <a:sym typeface="Roboto"/>
                </a:rPr>
                <a:t>Reduced average device installation and update time by up to </a:t>
              </a:r>
              <a:r>
                <a:rPr lang="en" sz="1800" b="1">
                  <a:solidFill>
                    <a:srgbClr val="000000"/>
                  </a:solidFill>
                  <a:latin typeface="Roboto Bold"/>
                  <a:ea typeface="Roboto Bold"/>
                  <a:cs typeface="Roboto Bold"/>
                  <a:sym typeface="Roboto Bold"/>
                </a:rPr>
                <a:t>32%.</a:t>
              </a:r>
            </a:p>
          </p:txBody>
        </p:sp>
      </p:grpSp>
      <p:grpSp>
        <p:nvGrpSpPr>
          <p:cNvPr id="43" name="Group 43"/>
          <p:cNvGrpSpPr/>
          <p:nvPr/>
        </p:nvGrpSpPr>
        <p:grpSpPr>
          <a:xfrm>
            <a:off x="1049528" y="7858719"/>
            <a:ext cx="1108445" cy="1108445"/>
            <a:chOff x="0" y="0"/>
            <a:chExt cx="1477927" cy="1477927"/>
          </a:xfrm>
        </p:grpSpPr>
        <p:sp>
          <p:nvSpPr>
            <p:cNvPr id="44" name="Freeform 44"/>
            <p:cNvSpPr/>
            <p:nvPr/>
          </p:nvSpPr>
          <p:spPr>
            <a:xfrm>
              <a:off x="0" y="0"/>
              <a:ext cx="1478026" cy="1478026"/>
            </a:xfrm>
            <a:custGeom>
              <a:avLst/>
              <a:gdLst/>
              <a:ahLst/>
              <a:cxnLst/>
              <a:rect l="l" t="t" r="r" b="b"/>
              <a:pathLst>
                <a:path w="1478026" h="1478026">
                  <a:moveTo>
                    <a:pt x="0" y="739013"/>
                  </a:moveTo>
                  <a:cubicBezTo>
                    <a:pt x="0" y="330835"/>
                    <a:pt x="330835" y="0"/>
                    <a:pt x="739013" y="0"/>
                  </a:cubicBezTo>
                  <a:cubicBezTo>
                    <a:pt x="1147191" y="0"/>
                    <a:pt x="1478026" y="330835"/>
                    <a:pt x="1478026" y="739013"/>
                  </a:cubicBezTo>
                  <a:cubicBezTo>
                    <a:pt x="1478026" y="1147191"/>
                    <a:pt x="1147191" y="1478026"/>
                    <a:pt x="739013" y="1478026"/>
                  </a:cubicBezTo>
                  <a:cubicBezTo>
                    <a:pt x="330835" y="1478026"/>
                    <a:pt x="0" y="1147064"/>
                    <a:pt x="0" y="739013"/>
                  </a:cubicBezTo>
                  <a:close/>
                </a:path>
              </a:pathLst>
            </a:custGeom>
            <a:solidFill>
              <a:srgbClr val="792E9F"/>
            </a:solidFill>
          </p:spPr>
          <p:txBody>
            <a:bodyPr/>
            <a:lstStyle/>
            <a:p>
              <a:endParaRPr lang="en-150"/>
            </a:p>
          </p:txBody>
        </p:sp>
      </p:grpSp>
      <p:sp>
        <p:nvSpPr>
          <p:cNvPr id="45" name="Freeform 45" descr="Aperto de mão estrutura de tópicos"/>
          <p:cNvSpPr/>
          <p:nvPr/>
        </p:nvSpPr>
        <p:spPr>
          <a:xfrm>
            <a:off x="1304779" y="8113969"/>
            <a:ext cx="597965" cy="597964"/>
          </a:xfrm>
          <a:custGeom>
            <a:avLst/>
            <a:gdLst/>
            <a:ahLst/>
            <a:cxnLst/>
            <a:rect l="l" t="t" r="r" b="b"/>
            <a:pathLst>
              <a:path w="597965" h="597964">
                <a:moveTo>
                  <a:pt x="0" y="0"/>
                </a:moveTo>
                <a:lnTo>
                  <a:pt x="597964" y="0"/>
                </a:lnTo>
                <a:lnTo>
                  <a:pt x="597964" y="597965"/>
                </a:lnTo>
                <a:lnTo>
                  <a:pt x="0" y="597965"/>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150"/>
          </a:p>
        </p:txBody>
      </p:sp>
      <p:grpSp>
        <p:nvGrpSpPr>
          <p:cNvPr id="46" name="Group 46"/>
          <p:cNvGrpSpPr/>
          <p:nvPr/>
        </p:nvGrpSpPr>
        <p:grpSpPr>
          <a:xfrm>
            <a:off x="2391056" y="7888883"/>
            <a:ext cx="3969269" cy="1021294"/>
            <a:chOff x="0" y="0"/>
            <a:chExt cx="5292359" cy="1361726"/>
          </a:xfrm>
        </p:grpSpPr>
        <p:sp>
          <p:nvSpPr>
            <p:cNvPr id="47" name="Freeform 47"/>
            <p:cNvSpPr/>
            <p:nvPr/>
          </p:nvSpPr>
          <p:spPr>
            <a:xfrm>
              <a:off x="0" y="0"/>
              <a:ext cx="5292358" cy="1361726"/>
            </a:xfrm>
            <a:custGeom>
              <a:avLst/>
              <a:gdLst/>
              <a:ahLst/>
              <a:cxnLst/>
              <a:rect l="l" t="t" r="r" b="b"/>
              <a:pathLst>
                <a:path w="5292358" h="1361726">
                  <a:moveTo>
                    <a:pt x="0" y="0"/>
                  </a:moveTo>
                  <a:lnTo>
                    <a:pt x="5292358" y="0"/>
                  </a:lnTo>
                  <a:lnTo>
                    <a:pt x="5292358" y="1361726"/>
                  </a:lnTo>
                  <a:lnTo>
                    <a:pt x="0" y="1361726"/>
                  </a:lnTo>
                  <a:close/>
                </a:path>
              </a:pathLst>
            </a:custGeom>
            <a:solidFill>
              <a:srgbClr val="000000">
                <a:alpha val="0"/>
              </a:srgbClr>
            </a:solidFill>
          </p:spPr>
          <p:txBody>
            <a:bodyPr/>
            <a:lstStyle/>
            <a:p>
              <a:endParaRPr lang="en-150"/>
            </a:p>
          </p:txBody>
        </p:sp>
        <p:sp>
          <p:nvSpPr>
            <p:cNvPr id="48" name="TextBox 48"/>
            <p:cNvSpPr txBox="1"/>
            <p:nvPr/>
          </p:nvSpPr>
          <p:spPr>
            <a:xfrm>
              <a:off x="0" y="-47625"/>
              <a:ext cx="5292359" cy="1409351"/>
            </a:xfrm>
            <a:prstGeom prst="rect">
              <a:avLst/>
            </a:prstGeom>
          </p:spPr>
          <p:txBody>
            <a:bodyPr lIns="0" tIns="0" rIns="0" bIns="0" rtlCol="0" anchor="t"/>
            <a:lstStyle/>
            <a:p>
              <a:pPr algn="l">
                <a:lnSpc>
                  <a:spcPts val="2520"/>
                </a:lnSpc>
              </a:pPr>
              <a:r>
                <a:rPr lang="en" sz="1800" b="1" dirty="0">
                  <a:solidFill>
                    <a:srgbClr val="000000"/>
                  </a:solidFill>
                  <a:latin typeface="Roboto Bold"/>
                  <a:ea typeface="Roboto Bold"/>
                  <a:cs typeface="Roboto Bold"/>
                  <a:sym typeface="Roboto Bold"/>
                </a:rPr>
                <a:t>Value Generation for the End Customer: </a:t>
              </a:r>
              <a:r>
                <a:rPr lang="en" sz="1800" dirty="0">
                  <a:solidFill>
                    <a:srgbClr val="000000"/>
                  </a:solidFill>
                  <a:latin typeface="Roboto Medium"/>
                  <a:ea typeface="Roboto Medium"/>
                  <a:cs typeface="Roboto Medium"/>
                  <a:sym typeface="Roboto"/>
                </a:rPr>
                <a:t>Level of satisfaction of the end customer with the service provided: </a:t>
              </a:r>
              <a:r>
                <a:rPr lang="en" sz="1800" b="1" dirty="0">
                  <a:solidFill>
                    <a:srgbClr val="000000"/>
                  </a:solidFill>
                  <a:latin typeface="Roboto Black"/>
                  <a:ea typeface="Roboto Black"/>
                  <a:cs typeface="Roboto Black"/>
                  <a:sym typeface="Roboto"/>
                </a:rPr>
                <a:t>NPS +85</a:t>
              </a:r>
            </a:p>
          </p:txBody>
        </p:sp>
      </p:grpSp>
      <p:grpSp>
        <p:nvGrpSpPr>
          <p:cNvPr id="49" name="Group 49"/>
          <p:cNvGrpSpPr/>
          <p:nvPr/>
        </p:nvGrpSpPr>
        <p:grpSpPr>
          <a:xfrm>
            <a:off x="6643385" y="7858719"/>
            <a:ext cx="1108445" cy="1108445"/>
            <a:chOff x="0" y="0"/>
            <a:chExt cx="1477927" cy="1477927"/>
          </a:xfrm>
        </p:grpSpPr>
        <p:sp>
          <p:nvSpPr>
            <p:cNvPr id="50" name="Freeform 50"/>
            <p:cNvSpPr/>
            <p:nvPr/>
          </p:nvSpPr>
          <p:spPr>
            <a:xfrm>
              <a:off x="0" y="0"/>
              <a:ext cx="1478026" cy="1478026"/>
            </a:xfrm>
            <a:custGeom>
              <a:avLst/>
              <a:gdLst/>
              <a:ahLst/>
              <a:cxnLst/>
              <a:rect l="l" t="t" r="r" b="b"/>
              <a:pathLst>
                <a:path w="1478026" h="1478026">
                  <a:moveTo>
                    <a:pt x="0" y="739013"/>
                  </a:moveTo>
                  <a:cubicBezTo>
                    <a:pt x="0" y="330835"/>
                    <a:pt x="330835" y="0"/>
                    <a:pt x="739013" y="0"/>
                  </a:cubicBezTo>
                  <a:cubicBezTo>
                    <a:pt x="1147191" y="0"/>
                    <a:pt x="1478026" y="330835"/>
                    <a:pt x="1478026" y="739013"/>
                  </a:cubicBezTo>
                  <a:cubicBezTo>
                    <a:pt x="1478026" y="1147191"/>
                    <a:pt x="1147191" y="1478026"/>
                    <a:pt x="739013" y="1478026"/>
                  </a:cubicBezTo>
                  <a:cubicBezTo>
                    <a:pt x="330835" y="1478026"/>
                    <a:pt x="0" y="1147064"/>
                    <a:pt x="0" y="739013"/>
                  </a:cubicBezTo>
                  <a:close/>
                </a:path>
              </a:pathLst>
            </a:custGeom>
            <a:solidFill>
              <a:srgbClr val="792E9F"/>
            </a:solidFill>
          </p:spPr>
          <p:txBody>
            <a:bodyPr/>
            <a:lstStyle/>
            <a:p>
              <a:endParaRPr lang="en-150"/>
            </a:p>
          </p:txBody>
        </p:sp>
      </p:grpSp>
      <p:sp>
        <p:nvSpPr>
          <p:cNvPr id="51" name="Freeform 51" descr="Mão aberta com planta estrutura de tópicos"/>
          <p:cNvSpPr/>
          <p:nvPr/>
        </p:nvSpPr>
        <p:spPr>
          <a:xfrm>
            <a:off x="6898636" y="8113969"/>
            <a:ext cx="597965" cy="597964"/>
          </a:xfrm>
          <a:custGeom>
            <a:avLst/>
            <a:gdLst/>
            <a:ahLst/>
            <a:cxnLst/>
            <a:rect l="l" t="t" r="r" b="b"/>
            <a:pathLst>
              <a:path w="597965" h="597964">
                <a:moveTo>
                  <a:pt x="0" y="0"/>
                </a:moveTo>
                <a:lnTo>
                  <a:pt x="597965" y="0"/>
                </a:lnTo>
                <a:lnTo>
                  <a:pt x="597965" y="597965"/>
                </a:lnTo>
                <a:lnTo>
                  <a:pt x="0" y="597965"/>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150"/>
          </a:p>
        </p:txBody>
      </p:sp>
      <p:grpSp>
        <p:nvGrpSpPr>
          <p:cNvPr id="52" name="Group 52"/>
          <p:cNvGrpSpPr/>
          <p:nvPr/>
        </p:nvGrpSpPr>
        <p:grpSpPr>
          <a:xfrm>
            <a:off x="7984912" y="7690640"/>
            <a:ext cx="4518189" cy="1401762"/>
            <a:chOff x="0" y="0"/>
            <a:chExt cx="6024252" cy="1869017"/>
          </a:xfrm>
        </p:grpSpPr>
        <p:sp>
          <p:nvSpPr>
            <p:cNvPr id="53" name="Freeform 53"/>
            <p:cNvSpPr/>
            <p:nvPr/>
          </p:nvSpPr>
          <p:spPr>
            <a:xfrm>
              <a:off x="0" y="0"/>
              <a:ext cx="6024252" cy="1869017"/>
            </a:xfrm>
            <a:custGeom>
              <a:avLst/>
              <a:gdLst/>
              <a:ahLst/>
              <a:cxnLst/>
              <a:rect l="l" t="t" r="r" b="b"/>
              <a:pathLst>
                <a:path w="6024252" h="1869017">
                  <a:moveTo>
                    <a:pt x="0" y="0"/>
                  </a:moveTo>
                  <a:lnTo>
                    <a:pt x="6024252" y="0"/>
                  </a:lnTo>
                  <a:lnTo>
                    <a:pt x="6024252" y="1869017"/>
                  </a:lnTo>
                  <a:lnTo>
                    <a:pt x="0" y="1869017"/>
                  </a:lnTo>
                  <a:close/>
                </a:path>
              </a:pathLst>
            </a:custGeom>
            <a:solidFill>
              <a:srgbClr val="000000">
                <a:alpha val="0"/>
              </a:srgbClr>
            </a:solidFill>
          </p:spPr>
          <p:txBody>
            <a:bodyPr/>
            <a:lstStyle/>
            <a:p>
              <a:endParaRPr lang="en-150"/>
            </a:p>
          </p:txBody>
        </p:sp>
        <p:sp>
          <p:nvSpPr>
            <p:cNvPr id="54" name="TextBox 54"/>
            <p:cNvSpPr txBox="1"/>
            <p:nvPr/>
          </p:nvSpPr>
          <p:spPr>
            <a:xfrm>
              <a:off x="0" y="-47625"/>
              <a:ext cx="6024252" cy="1916642"/>
            </a:xfrm>
            <a:prstGeom prst="rect">
              <a:avLst/>
            </a:prstGeom>
          </p:spPr>
          <p:txBody>
            <a:bodyPr lIns="0" tIns="0" rIns="0" bIns="0" rtlCol="0" anchor="t"/>
            <a:lstStyle/>
            <a:p>
              <a:pPr algn="l">
                <a:lnSpc>
                  <a:spcPts val="2520"/>
                </a:lnSpc>
              </a:pPr>
              <a:r>
                <a:rPr lang="en" sz="1800" b="1">
                  <a:solidFill>
                    <a:srgbClr val="000000"/>
                  </a:solidFill>
                  <a:latin typeface="Roboto Bold"/>
                  <a:ea typeface="Roboto Bold"/>
                  <a:cs typeface="Roboto Bold"/>
                  <a:sym typeface="Roboto Bold"/>
                </a:rPr>
                <a:t>Sustainability and ESG Compliance: </a:t>
              </a:r>
              <a:r>
                <a:rPr lang="en" sz="1800">
                  <a:solidFill>
                    <a:srgbClr val="000000"/>
                  </a:solidFill>
                  <a:latin typeface="Roboto Medium"/>
                  <a:ea typeface="Roboto Medium"/>
                  <a:cs typeface="Roboto Medium"/>
                  <a:sym typeface="Roboto"/>
                </a:rPr>
                <a:t>Significantly reduce carbon emissions and waste associated with the use and disposal of devices.</a:t>
              </a:r>
            </a:p>
          </p:txBody>
        </p:sp>
      </p:grpSp>
      <p:grpSp>
        <p:nvGrpSpPr>
          <p:cNvPr id="55" name="Group 55"/>
          <p:cNvGrpSpPr/>
          <p:nvPr/>
        </p:nvGrpSpPr>
        <p:grpSpPr>
          <a:xfrm>
            <a:off x="12643056" y="1687328"/>
            <a:ext cx="3515503" cy="3515503"/>
            <a:chOff x="0" y="0"/>
            <a:chExt cx="4352928" cy="4352928"/>
          </a:xfrm>
        </p:grpSpPr>
        <p:sp>
          <p:nvSpPr>
            <p:cNvPr id="56" name="Freeform 56"/>
            <p:cNvSpPr/>
            <p:nvPr/>
          </p:nvSpPr>
          <p:spPr>
            <a:xfrm>
              <a:off x="0" y="0"/>
              <a:ext cx="4352925" cy="4352925"/>
            </a:xfrm>
            <a:custGeom>
              <a:avLst/>
              <a:gdLst/>
              <a:ahLst/>
              <a:cxnLst/>
              <a:rect l="l" t="t" r="r" b="b"/>
              <a:pathLst>
                <a:path w="4352925" h="4352925">
                  <a:moveTo>
                    <a:pt x="0" y="0"/>
                  </a:moveTo>
                  <a:lnTo>
                    <a:pt x="2981325" y="0"/>
                  </a:lnTo>
                  <a:cubicBezTo>
                    <a:pt x="3738626" y="0"/>
                    <a:pt x="4352925" y="614299"/>
                    <a:pt x="4352925" y="1371600"/>
                  </a:cubicBezTo>
                  <a:lnTo>
                    <a:pt x="4352925" y="4352925"/>
                  </a:lnTo>
                  <a:lnTo>
                    <a:pt x="1371600" y="4352925"/>
                  </a:lnTo>
                  <a:cubicBezTo>
                    <a:pt x="614299" y="4352925"/>
                    <a:pt x="0" y="3738626"/>
                    <a:pt x="0" y="2981325"/>
                  </a:cubicBezTo>
                  <a:lnTo>
                    <a:pt x="0" y="0"/>
                  </a:lnTo>
                  <a:close/>
                </a:path>
              </a:pathLst>
            </a:custGeom>
            <a:solidFill>
              <a:srgbClr val="792E9F">
                <a:alpha val="83922"/>
              </a:srgbClr>
            </a:solidFill>
          </p:spPr>
          <p:txBody>
            <a:bodyPr/>
            <a:lstStyle/>
            <a:p>
              <a:endParaRPr lang="en-150"/>
            </a:p>
          </p:txBody>
        </p:sp>
      </p:grpSp>
      <p:grpSp>
        <p:nvGrpSpPr>
          <p:cNvPr id="57" name="Group 57"/>
          <p:cNvGrpSpPr/>
          <p:nvPr/>
        </p:nvGrpSpPr>
        <p:grpSpPr>
          <a:xfrm rot="373394">
            <a:off x="12890345" y="2338595"/>
            <a:ext cx="4455408" cy="3756059"/>
            <a:chOff x="0" y="0"/>
            <a:chExt cx="8034868" cy="6773665"/>
          </a:xfrm>
        </p:grpSpPr>
        <p:sp>
          <p:nvSpPr>
            <p:cNvPr id="58" name="Freeform 58"/>
            <p:cNvSpPr/>
            <p:nvPr/>
          </p:nvSpPr>
          <p:spPr>
            <a:xfrm>
              <a:off x="0" y="0"/>
              <a:ext cx="8034909" cy="6773672"/>
            </a:xfrm>
            <a:custGeom>
              <a:avLst/>
              <a:gdLst/>
              <a:ahLst/>
              <a:cxnLst/>
              <a:rect l="l" t="t" r="r" b="b"/>
              <a:pathLst>
                <a:path w="8034909" h="6773672">
                  <a:moveTo>
                    <a:pt x="0" y="0"/>
                  </a:moveTo>
                  <a:lnTo>
                    <a:pt x="8034909" y="0"/>
                  </a:lnTo>
                  <a:lnTo>
                    <a:pt x="8034909" y="6773672"/>
                  </a:lnTo>
                  <a:lnTo>
                    <a:pt x="0" y="6773672"/>
                  </a:lnTo>
                  <a:lnTo>
                    <a:pt x="0" y="0"/>
                  </a:lnTo>
                  <a:close/>
                </a:path>
              </a:pathLst>
            </a:custGeom>
            <a:blipFill>
              <a:blip r:embed="rId12"/>
              <a:stretch>
                <a:fillRect l="-13320" r="-13319"/>
              </a:stretch>
            </a:blipFill>
          </p:spPr>
          <p:txBody>
            <a:bodyPr/>
            <a:lstStyle/>
            <a:p>
              <a:endParaRPr lang="en-150"/>
            </a:p>
          </p:txBody>
        </p:sp>
      </p:grpSp>
      <p:sp>
        <p:nvSpPr>
          <p:cNvPr id="59" name="Freeform 59"/>
          <p:cNvSpPr/>
          <p:nvPr/>
        </p:nvSpPr>
        <p:spPr>
          <a:xfrm>
            <a:off x="12176331" y="4869394"/>
            <a:ext cx="5883436" cy="3309433"/>
          </a:xfrm>
          <a:custGeom>
            <a:avLst/>
            <a:gdLst/>
            <a:ahLst/>
            <a:cxnLst/>
            <a:rect l="l" t="t" r="r" b="b"/>
            <a:pathLst>
              <a:path w="5883436" h="3309433">
                <a:moveTo>
                  <a:pt x="0" y="0"/>
                </a:moveTo>
                <a:lnTo>
                  <a:pt x="5883436" y="0"/>
                </a:lnTo>
                <a:lnTo>
                  <a:pt x="5883436" y="3309432"/>
                </a:lnTo>
                <a:lnTo>
                  <a:pt x="0" y="3309432"/>
                </a:lnTo>
                <a:lnTo>
                  <a:pt x="0" y="0"/>
                </a:lnTo>
                <a:close/>
              </a:path>
            </a:pathLst>
          </a:custGeom>
          <a:blipFill>
            <a:blip>
              <a:extLst>
                <a:ext uri="{96DAC541-7B7A-43D3-8B79-37D633B846F1}">
                  <asvg:svgBlip xmlns:asvg="http://schemas.microsoft.com/office/drawing/2016/SVG/main" r:embed="rId13"/>
                </a:ext>
              </a:extLst>
            </a:blip>
            <a:stretch>
              <a:fillRect l="-26" r="-26"/>
            </a:stretch>
          </a:blipFill>
        </p:spPr>
        <p:txBody>
          <a:bodyPr/>
          <a:lstStyle/>
          <a:p>
            <a:endParaRPr lang="en-150"/>
          </a:p>
        </p:txBody>
      </p:sp>
      <p:pic>
        <p:nvPicPr>
          <p:cNvPr id="63" name="Imagem 62" descr="Forma&#10;&#10;Descrição gerada automaticamente com confiança média">
            <a:extLst>
              <a:ext uri="{FF2B5EF4-FFF2-40B4-BE49-F238E27FC236}">
                <a16:creationId xmlns:a16="http://schemas.microsoft.com/office/drawing/2014/main" id="{8F75469F-4AD3-1FE7-47BD-C4B2C2D2561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409367" y="9436119"/>
            <a:ext cx="1524000" cy="48145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0" y="0"/>
            <a:ext cx="6260410" cy="10282767"/>
            <a:chOff x="0" y="0"/>
            <a:chExt cx="9367028" cy="15385409"/>
          </a:xfrm>
        </p:grpSpPr>
        <p:sp>
          <p:nvSpPr>
            <p:cNvPr id="3" name="Freeform 3"/>
            <p:cNvSpPr/>
            <p:nvPr/>
          </p:nvSpPr>
          <p:spPr>
            <a:xfrm>
              <a:off x="0" y="0"/>
              <a:ext cx="9367027" cy="15385410"/>
            </a:xfrm>
            <a:custGeom>
              <a:avLst/>
              <a:gdLst/>
              <a:ahLst/>
              <a:cxnLst/>
              <a:rect l="l" t="t" r="r" b="b"/>
              <a:pathLst>
                <a:path w="9367027" h="15385410">
                  <a:moveTo>
                    <a:pt x="5630325" y="0"/>
                  </a:moveTo>
                  <a:lnTo>
                    <a:pt x="9367027" y="0"/>
                  </a:lnTo>
                  <a:lnTo>
                    <a:pt x="9367027" y="15385410"/>
                  </a:lnTo>
                  <a:lnTo>
                    <a:pt x="0" y="15385410"/>
                  </a:lnTo>
                  <a:lnTo>
                    <a:pt x="0" y="7706687"/>
                  </a:lnTo>
                  <a:cubicBezTo>
                    <a:pt x="0" y="3450053"/>
                    <a:pt x="2520527" y="0"/>
                    <a:pt x="5630325" y="0"/>
                  </a:cubicBezTo>
                  <a:close/>
                </a:path>
              </a:pathLst>
            </a:custGeom>
            <a:blipFill>
              <a:blip r:embed="rId2"/>
              <a:stretch>
                <a:fillRect l="-84168" r="-50475"/>
              </a:stretch>
            </a:blipFill>
          </p:spPr>
          <p:txBody>
            <a:bodyPr/>
            <a:lstStyle/>
            <a:p>
              <a:endParaRPr lang="en-150"/>
            </a:p>
          </p:txBody>
        </p:sp>
      </p:grpSp>
      <p:sp>
        <p:nvSpPr>
          <p:cNvPr id="4" name="Freeform 4"/>
          <p:cNvSpPr/>
          <p:nvPr/>
        </p:nvSpPr>
        <p:spPr>
          <a:xfrm>
            <a:off x="1028700" y="1028700"/>
            <a:ext cx="2479749" cy="783187"/>
          </a:xfrm>
          <a:custGeom>
            <a:avLst/>
            <a:gdLst/>
            <a:ahLst/>
            <a:cxnLst/>
            <a:rect l="l" t="t" r="r" b="b"/>
            <a:pathLst>
              <a:path w="2479749" h="783187">
                <a:moveTo>
                  <a:pt x="0" y="0"/>
                </a:moveTo>
                <a:lnTo>
                  <a:pt x="2479749" y="0"/>
                </a:lnTo>
                <a:lnTo>
                  <a:pt x="2479749" y="783187"/>
                </a:lnTo>
                <a:lnTo>
                  <a:pt x="0" y="783187"/>
                </a:lnTo>
                <a:lnTo>
                  <a:pt x="0" y="0"/>
                </a:lnTo>
                <a:close/>
              </a:path>
            </a:pathLst>
          </a:custGeom>
          <a:blipFill>
            <a:blip r:embed="rId3"/>
            <a:stretch>
              <a:fillRect/>
            </a:stretch>
          </a:blipFill>
        </p:spPr>
        <p:txBody>
          <a:bodyPr/>
          <a:lstStyle/>
          <a:p>
            <a:endParaRPr lang="en-150"/>
          </a:p>
        </p:txBody>
      </p:sp>
      <p:sp>
        <p:nvSpPr>
          <p:cNvPr id="31" name="TextBox 31"/>
          <p:cNvSpPr txBox="1"/>
          <p:nvPr/>
        </p:nvSpPr>
        <p:spPr>
          <a:xfrm>
            <a:off x="1028700" y="3296165"/>
            <a:ext cx="4064995" cy="4114800"/>
          </a:xfrm>
          <a:prstGeom prst="rect">
            <a:avLst/>
          </a:prstGeom>
        </p:spPr>
        <p:txBody>
          <a:bodyPr lIns="0" tIns="0" rIns="0" bIns="0" rtlCol="0" anchor="t">
            <a:spAutoFit/>
          </a:bodyPr>
          <a:lstStyle/>
          <a:p>
            <a:pPr algn="l">
              <a:lnSpc>
                <a:spcPts val="5400"/>
              </a:lnSpc>
              <a:spcBef>
                <a:spcPct val="0"/>
              </a:spcBef>
            </a:pPr>
            <a:r>
              <a:rPr lang="en" sz="4500">
                <a:solidFill>
                  <a:srgbClr val="FFFFFF"/>
                </a:solidFill>
                <a:latin typeface="Museo Moderno"/>
                <a:ea typeface="Museo Moderno"/>
                <a:cs typeface="Museo Moderno"/>
                <a:sym typeface="Museo Moderno"/>
              </a:rPr>
              <a:t>Some of the </a:t>
            </a:r>
            <a:r>
              <a:rPr lang="en" sz="4500" b="1">
                <a:solidFill>
                  <a:srgbClr val="FFFFFF"/>
                </a:solidFill>
                <a:latin typeface="Museo Moderno Bold"/>
                <a:ea typeface="Museo Moderno Bold"/>
                <a:cs typeface="Museo Moderno Bold"/>
                <a:sym typeface="Museo Moderno Bold"/>
              </a:rPr>
              <a:t>companies </a:t>
            </a:r>
            <a:r>
              <a:rPr lang="en" sz="4500">
                <a:solidFill>
                  <a:srgbClr val="FFFFFF"/>
                </a:solidFill>
                <a:latin typeface="Museo Moderno"/>
                <a:ea typeface="Museo Moderno"/>
                <a:cs typeface="Museo Moderno"/>
                <a:sym typeface="Museo Moderno"/>
              </a:rPr>
              <a:t>that use </a:t>
            </a:r>
            <a:r>
              <a:rPr lang="en" sz="4500" b="1">
                <a:solidFill>
                  <a:srgbClr val="FFFFFF"/>
                </a:solidFill>
                <a:latin typeface="Museo Moderno Bold"/>
                <a:ea typeface="Museo Moderno Bold"/>
                <a:cs typeface="Museo Moderno Bold"/>
                <a:sym typeface="Museo Moderno Bold"/>
              </a:rPr>
              <a:t>NDD platforms and solutions</a:t>
            </a:r>
          </a:p>
        </p:txBody>
      </p:sp>
      <p:pic>
        <p:nvPicPr>
          <p:cNvPr id="5" name="Imagen 4">
            <a:extLst>
              <a:ext uri="{FF2B5EF4-FFF2-40B4-BE49-F238E27FC236}">
                <a16:creationId xmlns:a16="http://schemas.microsoft.com/office/drawing/2014/main" id="{BEC478FE-A6BF-3472-3D59-116F2E4AA283}"/>
              </a:ext>
            </a:extLst>
          </p:cNvPr>
          <p:cNvPicPr>
            <a:picLocks noChangeAspect="1"/>
          </p:cNvPicPr>
          <p:nvPr/>
        </p:nvPicPr>
        <p:blipFill>
          <a:blip r:embed="rId4"/>
          <a:stretch>
            <a:fillRect/>
          </a:stretch>
        </p:blipFill>
        <p:spPr>
          <a:xfrm>
            <a:off x="6974892" y="1683614"/>
            <a:ext cx="10105399" cy="691977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82929" y="-2077870"/>
            <a:ext cx="34081320" cy="19691690"/>
            <a:chOff x="0" y="0"/>
            <a:chExt cx="45441760" cy="26255587"/>
          </a:xfrm>
        </p:grpSpPr>
        <p:sp>
          <p:nvSpPr>
            <p:cNvPr id="3" name="Freeform 3"/>
            <p:cNvSpPr/>
            <p:nvPr/>
          </p:nvSpPr>
          <p:spPr>
            <a:xfrm>
              <a:off x="0" y="0"/>
              <a:ext cx="45441744" cy="26255600"/>
            </a:xfrm>
            <a:custGeom>
              <a:avLst/>
              <a:gdLst/>
              <a:ahLst/>
              <a:cxnLst/>
              <a:rect l="l" t="t" r="r" b="b"/>
              <a:pathLst>
                <a:path w="45441744" h="26255600">
                  <a:moveTo>
                    <a:pt x="0" y="0"/>
                  </a:moveTo>
                  <a:lnTo>
                    <a:pt x="45441744" y="0"/>
                  </a:lnTo>
                  <a:lnTo>
                    <a:pt x="45441744" y="26255600"/>
                  </a:lnTo>
                  <a:lnTo>
                    <a:pt x="0" y="26255600"/>
                  </a:lnTo>
                  <a:lnTo>
                    <a:pt x="0" y="0"/>
                  </a:lnTo>
                  <a:close/>
                </a:path>
              </a:pathLst>
            </a:custGeom>
            <a:blipFill>
              <a:blip r:embed="rId2"/>
              <a:stretch>
                <a:fillRect/>
              </a:stretch>
            </a:blipFill>
          </p:spPr>
          <p:txBody>
            <a:bodyPr/>
            <a:lstStyle/>
            <a:p>
              <a:endParaRPr lang="en-150"/>
            </a:p>
          </p:txBody>
        </p:sp>
      </p:grpSp>
      <p:sp>
        <p:nvSpPr>
          <p:cNvPr id="4" name="Freeform 4"/>
          <p:cNvSpPr/>
          <p:nvPr/>
        </p:nvSpPr>
        <p:spPr>
          <a:xfrm>
            <a:off x="6332164" y="4330398"/>
            <a:ext cx="5623672" cy="1027108"/>
          </a:xfrm>
          <a:custGeom>
            <a:avLst/>
            <a:gdLst/>
            <a:ahLst/>
            <a:cxnLst/>
            <a:rect l="l" t="t" r="r" b="b"/>
            <a:pathLst>
              <a:path w="5623672" h="1027108">
                <a:moveTo>
                  <a:pt x="0" y="0"/>
                </a:moveTo>
                <a:lnTo>
                  <a:pt x="5623672" y="0"/>
                </a:lnTo>
                <a:lnTo>
                  <a:pt x="5623672" y="1027108"/>
                </a:lnTo>
                <a:lnTo>
                  <a:pt x="0" y="1027108"/>
                </a:lnTo>
                <a:lnTo>
                  <a:pt x="0" y="0"/>
                </a:lnTo>
                <a:close/>
              </a:path>
            </a:pathLst>
          </a:custGeom>
          <a:blipFill>
            <a:blip>
              <a:extLst>
                <a:ext uri="{96DAC541-7B7A-43D3-8B79-37D633B846F1}">
                  <asvg:svgBlip xmlns:asvg="http://schemas.microsoft.com/office/drawing/2016/SVG/main" r:embed="rId3"/>
                </a:ext>
              </a:extLst>
            </a:blip>
            <a:stretch>
              <a:fillRect l="-56" r="-56"/>
            </a:stretch>
          </a:blipFill>
        </p:spPr>
        <p:txBody>
          <a:bodyPr/>
          <a:lstStyle/>
          <a:p>
            <a:endParaRPr lang="en-150"/>
          </a:p>
        </p:txBody>
      </p:sp>
      <p:sp>
        <p:nvSpPr>
          <p:cNvPr id="5" name="Freeform 5"/>
          <p:cNvSpPr/>
          <p:nvPr/>
        </p:nvSpPr>
        <p:spPr>
          <a:xfrm>
            <a:off x="8068788" y="5991452"/>
            <a:ext cx="335759" cy="335760"/>
          </a:xfrm>
          <a:custGeom>
            <a:avLst/>
            <a:gdLst/>
            <a:ahLst/>
            <a:cxnLst/>
            <a:rect l="l" t="t" r="r" b="b"/>
            <a:pathLst>
              <a:path w="335759" h="335760">
                <a:moveTo>
                  <a:pt x="0" y="0"/>
                </a:moveTo>
                <a:lnTo>
                  <a:pt x="335760" y="0"/>
                </a:lnTo>
                <a:lnTo>
                  <a:pt x="335760" y="335760"/>
                </a:lnTo>
                <a:lnTo>
                  <a:pt x="0" y="33576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150"/>
          </a:p>
        </p:txBody>
      </p:sp>
      <p:sp>
        <p:nvSpPr>
          <p:cNvPr id="6" name="Freeform 6"/>
          <p:cNvSpPr/>
          <p:nvPr/>
        </p:nvSpPr>
        <p:spPr>
          <a:xfrm>
            <a:off x="6946487" y="5991452"/>
            <a:ext cx="335759" cy="335760"/>
          </a:xfrm>
          <a:custGeom>
            <a:avLst/>
            <a:gdLst/>
            <a:ahLst/>
            <a:cxnLst/>
            <a:rect l="l" t="t" r="r" b="b"/>
            <a:pathLst>
              <a:path w="335759" h="335760">
                <a:moveTo>
                  <a:pt x="0" y="0"/>
                </a:moveTo>
                <a:lnTo>
                  <a:pt x="335759" y="0"/>
                </a:lnTo>
                <a:lnTo>
                  <a:pt x="335759" y="335760"/>
                </a:lnTo>
                <a:lnTo>
                  <a:pt x="0" y="33576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150"/>
          </a:p>
        </p:txBody>
      </p:sp>
      <p:sp>
        <p:nvSpPr>
          <p:cNvPr id="7" name="Freeform 7"/>
          <p:cNvSpPr/>
          <p:nvPr/>
        </p:nvSpPr>
        <p:spPr>
          <a:xfrm>
            <a:off x="7507638" y="5991452"/>
            <a:ext cx="335759" cy="335760"/>
          </a:xfrm>
          <a:custGeom>
            <a:avLst/>
            <a:gdLst/>
            <a:ahLst/>
            <a:cxnLst/>
            <a:rect l="l" t="t" r="r" b="b"/>
            <a:pathLst>
              <a:path w="335759" h="335760">
                <a:moveTo>
                  <a:pt x="0" y="0"/>
                </a:moveTo>
                <a:lnTo>
                  <a:pt x="335759" y="0"/>
                </a:lnTo>
                <a:lnTo>
                  <a:pt x="335759" y="335760"/>
                </a:lnTo>
                <a:lnTo>
                  <a:pt x="0" y="33576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150"/>
          </a:p>
        </p:txBody>
      </p:sp>
      <p:sp>
        <p:nvSpPr>
          <p:cNvPr id="8" name="Freeform 8"/>
          <p:cNvSpPr/>
          <p:nvPr/>
        </p:nvSpPr>
        <p:spPr>
          <a:xfrm>
            <a:off x="8629939" y="5991452"/>
            <a:ext cx="335759" cy="335760"/>
          </a:xfrm>
          <a:custGeom>
            <a:avLst/>
            <a:gdLst/>
            <a:ahLst/>
            <a:cxnLst/>
            <a:rect l="l" t="t" r="r" b="b"/>
            <a:pathLst>
              <a:path w="335759" h="335760">
                <a:moveTo>
                  <a:pt x="0" y="0"/>
                </a:moveTo>
                <a:lnTo>
                  <a:pt x="335759" y="0"/>
                </a:lnTo>
                <a:lnTo>
                  <a:pt x="335759" y="335760"/>
                </a:lnTo>
                <a:lnTo>
                  <a:pt x="0" y="33576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150"/>
          </a:p>
        </p:txBody>
      </p:sp>
      <p:grpSp>
        <p:nvGrpSpPr>
          <p:cNvPr id="9" name="Group 9"/>
          <p:cNvGrpSpPr/>
          <p:nvPr/>
        </p:nvGrpSpPr>
        <p:grpSpPr>
          <a:xfrm>
            <a:off x="9404896" y="5873650"/>
            <a:ext cx="1936619" cy="549934"/>
            <a:chOff x="0" y="0"/>
            <a:chExt cx="2582158" cy="733246"/>
          </a:xfrm>
        </p:grpSpPr>
        <p:sp>
          <p:nvSpPr>
            <p:cNvPr id="10" name="Freeform 10"/>
            <p:cNvSpPr/>
            <p:nvPr/>
          </p:nvSpPr>
          <p:spPr>
            <a:xfrm>
              <a:off x="0" y="0"/>
              <a:ext cx="2582158" cy="733246"/>
            </a:xfrm>
            <a:custGeom>
              <a:avLst/>
              <a:gdLst/>
              <a:ahLst/>
              <a:cxnLst/>
              <a:rect l="l" t="t" r="r" b="b"/>
              <a:pathLst>
                <a:path w="2582158" h="733246">
                  <a:moveTo>
                    <a:pt x="0" y="0"/>
                  </a:moveTo>
                  <a:lnTo>
                    <a:pt x="2582158" y="0"/>
                  </a:lnTo>
                  <a:lnTo>
                    <a:pt x="2582158" y="733246"/>
                  </a:lnTo>
                  <a:lnTo>
                    <a:pt x="0" y="733246"/>
                  </a:lnTo>
                  <a:close/>
                </a:path>
              </a:pathLst>
            </a:custGeom>
            <a:solidFill>
              <a:srgbClr val="000000">
                <a:alpha val="0"/>
              </a:srgbClr>
            </a:solidFill>
          </p:spPr>
          <p:txBody>
            <a:bodyPr/>
            <a:lstStyle/>
            <a:p>
              <a:endParaRPr lang="en-150"/>
            </a:p>
          </p:txBody>
        </p:sp>
        <p:sp>
          <p:nvSpPr>
            <p:cNvPr id="11" name="TextBox 11"/>
            <p:cNvSpPr txBox="1"/>
            <p:nvPr/>
          </p:nvSpPr>
          <p:spPr>
            <a:xfrm>
              <a:off x="0" y="-28575"/>
              <a:ext cx="2582158" cy="761821"/>
            </a:xfrm>
            <a:prstGeom prst="rect">
              <a:avLst/>
            </a:prstGeom>
          </p:spPr>
          <p:txBody>
            <a:bodyPr lIns="0" tIns="0" rIns="0" bIns="0" rtlCol="0" anchor="t"/>
            <a:lstStyle/>
            <a:p>
              <a:pPr algn="l">
                <a:lnSpc>
                  <a:spcPts val="4562"/>
                </a:lnSpc>
              </a:pPr>
              <a:r>
                <a:rPr lang="en-US" sz="3509" b="1">
                  <a:solidFill>
                    <a:srgbClr val="FFFFFF"/>
                  </a:solidFill>
                  <a:latin typeface="Museo Moderno Bold"/>
                  <a:ea typeface="Museo Moderno Bold"/>
                  <a:cs typeface="Museo Moderno Bold"/>
                  <a:sym typeface="Museo Moderno Bold"/>
                </a:rPr>
                <a:t>ndd.tech</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Imagem 10"/>
          <p:cNvSpPr/>
          <p:nvPr/>
        </p:nvSpPr>
        <p:spPr>
          <a:xfrm rot="-917601">
            <a:off x="599223" y="7575091"/>
            <a:ext cx="19978172" cy="11473074"/>
          </a:xfrm>
          <a:custGeom>
            <a:avLst/>
            <a:gdLst/>
            <a:ahLst/>
            <a:cxnLst/>
            <a:rect l="l" t="t" r="r" b="b"/>
            <a:pathLst>
              <a:path w="19978172" h="11473074">
                <a:moveTo>
                  <a:pt x="0" y="0"/>
                </a:moveTo>
                <a:lnTo>
                  <a:pt x="19978172" y="0"/>
                </a:lnTo>
                <a:lnTo>
                  <a:pt x="19978172" y="11473073"/>
                </a:lnTo>
                <a:lnTo>
                  <a:pt x="0" y="11473073"/>
                </a:lnTo>
                <a:lnTo>
                  <a:pt x="0" y="0"/>
                </a:lnTo>
                <a:close/>
              </a:path>
            </a:pathLst>
          </a:custGeom>
          <a:blipFill>
            <a:blip r:embed="rId3">
              <a:alphaModFix amt="50000"/>
            </a:blip>
            <a:stretch>
              <a:fillRect l="-560" t="-1137" r="-32" b="-36"/>
            </a:stretch>
          </a:blipFill>
        </p:spPr>
        <p:txBody>
          <a:bodyPr/>
          <a:lstStyle/>
          <a:p>
            <a:endParaRPr lang="en-150"/>
          </a:p>
        </p:txBody>
      </p:sp>
      <p:grpSp>
        <p:nvGrpSpPr>
          <p:cNvPr id="3" name="Group 3"/>
          <p:cNvGrpSpPr/>
          <p:nvPr/>
        </p:nvGrpSpPr>
        <p:grpSpPr>
          <a:xfrm rot="-10800000">
            <a:off x="16264483" y="-1424188"/>
            <a:ext cx="2023515" cy="6442134"/>
            <a:chOff x="0" y="0"/>
            <a:chExt cx="3455446" cy="8589512"/>
          </a:xfrm>
        </p:grpSpPr>
        <p:sp>
          <p:nvSpPr>
            <p:cNvPr id="4" name="Freeform 4"/>
            <p:cNvSpPr/>
            <p:nvPr/>
          </p:nvSpPr>
          <p:spPr>
            <a:xfrm>
              <a:off x="0" y="0"/>
              <a:ext cx="3455442" cy="8589508"/>
            </a:xfrm>
            <a:custGeom>
              <a:avLst/>
              <a:gdLst/>
              <a:ahLst/>
              <a:cxnLst/>
              <a:rect l="l" t="t" r="r" b="b"/>
              <a:pathLst>
                <a:path w="3455442" h="8589508">
                  <a:moveTo>
                    <a:pt x="0" y="0"/>
                  </a:moveTo>
                  <a:lnTo>
                    <a:pt x="1727721" y="0"/>
                  </a:lnTo>
                  <a:cubicBezTo>
                    <a:pt x="2682006" y="0"/>
                    <a:pt x="3455442" y="860110"/>
                    <a:pt x="3455442" y="1921453"/>
                  </a:cubicBezTo>
                  <a:lnTo>
                    <a:pt x="3455442" y="8589508"/>
                  </a:lnTo>
                  <a:lnTo>
                    <a:pt x="0" y="8589508"/>
                  </a:lnTo>
                  <a:close/>
                </a:path>
              </a:pathLst>
            </a:custGeom>
            <a:solidFill>
              <a:srgbClr val="792E9F"/>
            </a:solidFill>
          </p:spPr>
          <p:txBody>
            <a:bodyPr/>
            <a:lstStyle/>
            <a:p>
              <a:endParaRPr lang="en-150"/>
            </a:p>
          </p:txBody>
        </p:sp>
      </p:grpSp>
      <p:sp>
        <p:nvSpPr>
          <p:cNvPr id="5" name="Freeform 5"/>
          <p:cNvSpPr/>
          <p:nvPr/>
        </p:nvSpPr>
        <p:spPr>
          <a:xfrm>
            <a:off x="609600" y="2390264"/>
            <a:ext cx="5610350" cy="5614549"/>
          </a:xfrm>
          <a:custGeom>
            <a:avLst/>
            <a:gdLst/>
            <a:ahLst/>
            <a:cxnLst/>
            <a:rect l="l" t="t" r="r" b="b"/>
            <a:pathLst>
              <a:path w="5610350" h="5614549">
                <a:moveTo>
                  <a:pt x="0" y="0"/>
                </a:moveTo>
                <a:lnTo>
                  <a:pt x="5610350" y="0"/>
                </a:lnTo>
                <a:lnTo>
                  <a:pt x="5610350" y="5614550"/>
                </a:lnTo>
                <a:lnTo>
                  <a:pt x="0" y="5614550"/>
                </a:lnTo>
                <a:lnTo>
                  <a:pt x="0" y="0"/>
                </a:lnTo>
                <a:close/>
              </a:path>
            </a:pathLst>
          </a:custGeom>
          <a:blipFill>
            <a:blip r:embed="rId4"/>
            <a:stretch>
              <a:fillRect/>
            </a:stretch>
          </a:blipFill>
        </p:spPr>
        <p:txBody>
          <a:bodyPr/>
          <a:lstStyle/>
          <a:p>
            <a:endParaRPr lang="en-150"/>
          </a:p>
        </p:txBody>
      </p:sp>
      <p:sp>
        <p:nvSpPr>
          <p:cNvPr id="6" name="TextBox 6"/>
          <p:cNvSpPr txBox="1"/>
          <p:nvPr/>
        </p:nvSpPr>
        <p:spPr>
          <a:xfrm>
            <a:off x="7086600" y="2280957"/>
            <a:ext cx="8866780" cy="2463495"/>
          </a:xfrm>
          <a:prstGeom prst="rect">
            <a:avLst/>
          </a:prstGeom>
        </p:spPr>
        <p:txBody>
          <a:bodyPr wrap="square" lIns="0" tIns="0" rIns="0" bIns="0" rtlCol="0" anchor="t">
            <a:spAutoFit/>
          </a:bodyPr>
          <a:lstStyle/>
          <a:p>
            <a:pPr algn="l">
              <a:lnSpc>
                <a:spcPts val="5759"/>
              </a:lnSpc>
            </a:pPr>
            <a:r>
              <a:rPr lang="en" sz="4800" dirty="0" err="1">
                <a:solidFill>
                  <a:srgbClr val="3E3E3E"/>
                </a:solidFill>
                <a:latin typeface="Museo Moderno" panose="020B0604020202020204" charset="0"/>
                <a:ea typeface="Museo Moderno"/>
                <a:cs typeface="Museo Moderno" panose="020B0604020202020204" charset="0"/>
                <a:sym typeface="Museo Moderno"/>
              </a:rPr>
              <a:t>Orchestrating </a:t>
            </a:r>
            <a:r>
              <a:rPr lang="en" sz="4800" dirty="0">
                <a:solidFill>
                  <a:srgbClr val="3E3E3E"/>
                </a:solidFill>
                <a:latin typeface="Museo Moderno" panose="020B0604020202020204" charset="0"/>
                <a:ea typeface="Museo Moderno"/>
                <a:cs typeface="Museo Moderno" panose="020B0604020202020204" charset="0"/>
                <a:sym typeface="Museo Moderno"/>
              </a:rPr>
              <a:t>the Workspace and</a:t>
            </a:r>
            <a:r>
              <a:rPr lang="en" sz="4800" dirty="0">
                <a:solidFill>
                  <a:srgbClr val="3E3E3E"/>
                </a:solidFill>
                <a:latin typeface="Museo Moderno" panose="020B0604020202020204" charset="0"/>
                <a:ea typeface="Museo Moderno Bold"/>
                <a:cs typeface="Museo Moderno" panose="020B0604020202020204" charset="0"/>
                <a:sym typeface="Museo Moderno Bold"/>
              </a:rPr>
              <a:t> </a:t>
            </a:r>
            <a:r>
              <a:rPr lang="en" sz="4800" dirty="0" err="1">
                <a:solidFill>
                  <a:srgbClr val="3E3E3E"/>
                </a:solidFill>
                <a:latin typeface="Museo Moderno" panose="020B0604020202020204" charset="0"/>
                <a:ea typeface="Museo Moderno Bold"/>
                <a:cs typeface="Museo Moderno" panose="020B0604020202020204" charset="0"/>
                <a:sym typeface="Museo Moderno Bold"/>
              </a:rPr>
              <a:t>maximizing</a:t>
            </a:r>
            <a:r>
              <a:rPr lang="en" sz="4800" dirty="0">
                <a:solidFill>
                  <a:srgbClr val="3E3E3E"/>
                </a:solidFill>
                <a:latin typeface="Museo Moderno" panose="020B0604020202020204" charset="0"/>
                <a:ea typeface="Museo Moderno Bold"/>
                <a:cs typeface="Museo Moderno" panose="020B0604020202020204" charset="0"/>
                <a:sym typeface="Museo Moderno Bold"/>
              </a:rPr>
              <a:t> </a:t>
            </a:r>
            <a:r>
              <a:rPr lang="en" sz="4800" dirty="0" err="1">
                <a:solidFill>
                  <a:srgbClr val="3E3E3E"/>
                </a:solidFill>
                <a:latin typeface="Museo Moderno" panose="020B0604020202020204" charset="0"/>
                <a:ea typeface="Museo Moderno Bold"/>
                <a:cs typeface="Museo Moderno" panose="020B0604020202020204" charset="0"/>
                <a:sym typeface="Museo Moderno Bold"/>
              </a:rPr>
              <a:t>profitability </a:t>
            </a:r>
            <a:r>
              <a:rPr lang="en" sz="4800" dirty="0">
                <a:solidFill>
                  <a:srgbClr val="3E3E3E"/>
                </a:solidFill>
                <a:latin typeface="Museo Moderno" panose="020B0604020202020204" charset="0"/>
                <a:ea typeface="Museo Moderno Bold"/>
                <a:cs typeface="Museo Moderno" panose="020B0604020202020204" charset="0"/>
                <a:sym typeface="Museo Moderno Bold"/>
              </a:rPr>
              <a:t>.</a:t>
            </a:r>
          </a:p>
          <a:p>
            <a:pPr algn="l">
              <a:lnSpc>
                <a:spcPts val="3840"/>
              </a:lnSpc>
            </a:pPr>
            <a:r>
              <a:rPr lang="en" sz="3200" dirty="0">
                <a:solidFill>
                  <a:srgbClr val="7030A0"/>
                </a:solidFill>
                <a:latin typeface="Museo Moderno"/>
                <a:ea typeface="Museo Moderno"/>
                <a:cs typeface="Museo Moderno"/>
                <a:sym typeface="Museo Moderno"/>
              </a:rPr>
              <a:t>A new level </a:t>
            </a:r>
            <a:r>
              <a:rPr lang="en" sz="3200" dirty="0" err="1">
                <a:solidFill>
                  <a:srgbClr val="7030A0"/>
                </a:solidFill>
                <a:latin typeface="Museo Moderno"/>
                <a:ea typeface="Museo Moderno"/>
                <a:cs typeface="Museo Moderno"/>
                <a:sym typeface="Museo Moderno"/>
              </a:rPr>
              <a:t>in</a:t>
            </a:r>
            <a:r>
              <a:rPr lang="en" sz="3200" dirty="0">
                <a:solidFill>
                  <a:srgbClr val="7030A0"/>
                </a:solidFill>
                <a:latin typeface="Museo Moderno"/>
                <a:ea typeface="Museo Moderno"/>
                <a:cs typeface="Museo Moderno"/>
                <a:sym typeface="Museo Moderno"/>
              </a:rPr>
              <a:t> device </a:t>
            </a:r>
            <a:r>
              <a:rPr lang="en" sz="3200" dirty="0" err="1">
                <a:solidFill>
                  <a:srgbClr val="7030A0"/>
                </a:solidFill>
                <a:latin typeface="Museo Moderno"/>
                <a:ea typeface="Museo Moderno"/>
                <a:cs typeface="Museo Moderno"/>
                <a:sym typeface="Museo Moderno"/>
              </a:rPr>
              <a:t>management </a:t>
            </a:r>
            <a:r>
              <a:rPr lang="en" sz="3200" dirty="0">
                <a:solidFill>
                  <a:srgbClr val="7030A0"/>
                </a:solidFill>
                <a:latin typeface="Museo Moderno"/>
                <a:ea typeface="Museo Moderno"/>
                <a:cs typeface="Museo Moderno"/>
                <a:sym typeface="Museo Moderno"/>
              </a:rPr>
              <a:t>.</a:t>
            </a:r>
            <a:r>
              <a:rPr lang="en" sz="3200" dirty="0" err="1">
                <a:solidFill>
                  <a:srgbClr val="7030A0"/>
                </a:solidFill>
                <a:latin typeface="Museo Moderno"/>
                <a:ea typeface="Museo Moderno"/>
                <a:cs typeface="Museo Moderno"/>
                <a:sym typeface="Museo Moderno"/>
              </a:rPr>
              <a:t>​</a:t>
            </a:r>
          </a:p>
        </p:txBody>
      </p:sp>
      <p:sp>
        <p:nvSpPr>
          <p:cNvPr id="7" name="TextBox 7"/>
          <p:cNvSpPr txBox="1"/>
          <p:nvPr/>
        </p:nvSpPr>
        <p:spPr>
          <a:xfrm>
            <a:off x="7086600" y="5225806"/>
            <a:ext cx="8610600" cy="2077492"/>
          </a:xfrm>
          <a:prstGeom prst="rect">
            <a:avLst/>
          </a:prstGeom>
        </p:spPr>
        <p:txBody>
          <a:bodyPr wrap="square" lIns="0" tIns="0" rIns="0" bIns="0" rtlCol="0" anchor="t">
            <a:spAutoFit/>
          </a:bodyPr>
          <a:lstStyle/>
          <a:p>
            <a:pPr algn="just">
              <a:lnSpc>
                <a:spcPts val="3300"/>
              </a:lnSpc>
            </a:pPr>
            <a:r>
              <a:rPr lang="en" sz="2100" dirty="0" err="1">
                <a:solidFill>
                  <a:srgbClr val="3E3E3E"/>
                </a:solidFill>
                <a:latin typeface="Roboto Medium"/>
                <a:ea typeface="Roboto Medium"/>
                <a:cs typeface="Roboto Medium"/>
                <a:sym typeface="Roboto"/>
              </a:rPr>
              <a:t>We </a:t>
            </a:r>
            <a:r>
              <a:rPr lang="en" sz="2100" dirty="0">
                <a:solidFill>
                  <a:srgbClr val="3E3E3E"/>
                </a:solidFill>
                <a:latin typeface="Roboto Medium"/>
                <a:ea typeface="Roboto Medium"/>
                <a:cs typeface="Roboto Medium"/>
                <a:sym typeface="Roboto"/>
              </a:rPr>
              <a:t>manage</a:t>
            </a:r>
            <a:r>
              <a:rPr lang="en" sz="2100" dirty="0" err="1">
                <a:solidFill>
                  <a:srgbClr val="3E3E3E"/>
                </a:solidFill>
                <a:latin typeface="Roboto Medium"/>
                <a:ea typeface="Roboto Medium"/>
                <a:cs typeface="Roboto Medium"/>
                <a:sym typeface="Roboto"/>
              </a:rPr>
              <a:t>​</a:t>
            </a:r>
            <a:r>
              <a:rPr lang="en" sz="2100" dirty="0">
                <a:solidFill>
                  <a:srgbClr val="3E3E3E"/>
                </a:solidFill>
                <a:latin typeface="Roboto Medium"/>
                <a:ea typeface="Roboto Medium"/>
                <a:cs typeface="Roboto Medium"/>
                <a:sym typeface="Roboto"/>
              </a:rPr>
              <a:t> </a:t>
            </a:r>
            <a:r>
              <a:rPr lang="en" sz="2100" dirty="0" err="1">
                <a:solidFill>
                  <a:srgbClr val="3E3E3E"/>
                </a:solidFill>
                <a:latin typeface="Roboto Medium"/>
                <a:ea typeface="Roboto Medium"/>
                <a:cs typeface="Roboto Medium"/>
                <a:sym typeface="Roboto"/>
              </a:rPr>
              <a:t>complete digital space </a:t>
            </a:r>
            <a:r>
              <a:rPr lang="en" sz="2100" dirty="0">
                <a:solidFill>
                  <a:srgbClr val="3E3E3E"/>
                </a:solidFill>
                <a:latin typeface="Roboto Medium"/>
                <a:ea typeface="Roboto Medium"/>
                <a:cs typeface="Roboto Medium"/>
                <a:sym typeface="Roboto"/>
              </a:rPr>
              <a:t>– Workspace and Workplace – </a:t>
            </a:r>
            <a:r>
              <a:rPr lang="en" sz="2100" dirty="0" err="1">
                <a:solidFill>
                  <a:srgbClr val="3E3E3E"/>
                </a:solidFill>
                <a:latin typeface="Roboto Medium"/>
                <a:ea typeface="Roboto Medium"/>
                <a:cs typeface="Roboto Medium"/>
                <a:sym typeface="Roboto"/>
              </a:rPr>
              <a:t>ensuring</a:t>
            </a:r>
            <a:r>
              <a:rPr lang="en" sz="2100" dirty="0">
                <a:solidFill>
                  <a:srgbClr val="3E3E3E"/>
                </a:solidFill>
                <a:latin typeface="Roboto Medium"/>
                <a:ea typeface="Roboto Medium"/>
                <a:cs typeface="Roboto Medium"/>
                <a:sym typeface="Roboto"/>
              </a:rPr>
              <a:t> </a:t>
            </a:r>
            <a:r>
              <a:rPr lang="en" sz="2100" dirty="0" err="1">
                <a:solidFill>
                  <a:srgbClr val="3E3E3E"/>
                </a:solidFill>
                <a:latin typeface="Roboto Medium"/>
                <a:ea typeface="Roboto Medium"/>
                <a:cs typeface="Roboto Medium"/>
                <a:sym typeface="Roboto"/>
              </a:rPr>
              <a:t>efficiency </a:t>
            </a:r>
            <a:r>
              <a:rPr lang="en" sz="2100" dirty="0">
                <a:solidFill>
                  <a:srgbClr val="3E3E3E"/>
                </a:solidFill>
                <a:latin typeface="Roboto Medium"/>
                <a:ea typeface="Roboto Medium"/>
                <a:cs typeface="Roboto Medium"/>
                <a:sym typeface="Roboto"/>
              </a:rPr>
              <a:t>, </a:t>
            </a:r>
            <a:r>
              <a:rPr lang="en" sz="2100" b="1" dirty="0">
                <a:solidFill>
                  <a:srgbClr val="7030A0"/>
                </a:solidFill>
                <a:latin typeface="Roboto Bold"/>
                <a:ea typeface="Roboto Bold"/>
                <a:cs typeface="Roboto Bold"/>
                <a:sym typeface="Roboto Bold"/>
              </a:rPr>
              <a:t>cost </a:t>
            </a:r>
            <a:r>
              <a:rPr lang="en" sz="2100" b="1" dirty="0" err="1">
                <a:solidFill>
                  <a:srgbClr val="7030A0"/>
                </a:solidFill>
                <a:latin typeface="Roboto Bold"/>
                <a:ea typeface="Roboto Bold"/>
                <a:cs typeface="Roboto Bold"/>
                <a:sym typeface="Roboto Bold"/>
              </a:rPr>
              <a:t>reduction </a:t>
            </a:r>
            <a:r>
              <a:rPr lang="en" sz="2100" dirty="0">
                <a:solidFill>
                  <a:srgbClr val="3E3E3E"/>
                </a:solidFill>
                <a:latin typeface="Roboto Medium"/>
                <a:ea typeface="Roboto Medium"/>
                <a:cs typeface="Roboto Medium"/>
                <a:sym typeface="Roboto"/>
              </a:rPr>
              <a:t>, </a:t>
            </a:r>
            <a:r>
              <a:rPr lang="en" sz="2100" b="1" dirty="0" err="1">
                <a:solidFill>
                  <a:srgbClr val="7030A0"/>
                </a:solidFill>
                <a:latin typeface="Roboto Bold"/>
                <a:ea typeface="Roboto Bold"/>
                <a:cs typeface="Roboto Bold"/>
                <a:sym typeface="Roboto Bold"/>
              </a:rPr>
              <a:t>increased </a:t>
            </a:r>
            <a:r>
              <a:rPr lang="en" sz="2100" b="1" dirty="0">
                <a:solidFill>
                  <a:srgbClr val="7030A0"/>
                </a:solidFill>
                <a:latin typeface="Roboto Bold"/>
                <a:ea typeface="Roboto Bold"/>
                <a:cs typeface="Roboto Bold"/>
                <a:sym typeface="Roboto Bold"/>
              </a:rPr>
              <a:t>profitability</a:t>
            </a:r>
            <a:r>
              <a:rPr lang="en" sz="2100" b="1" dirty="0" err="1">
                <a:solidFill>
                  <a:srgbClr val="7030A0"/>
                </a:solidFill>
                <a:latin typeface="Roboto Bold"/>
                <a:ea typeface="Roboto Bold"/>
                <a:cs typeface="Roboto Bold"/>
                <a:sym typeface="Roboto Bold"/>
              </a:rPr>
              <a:t>​</a:t>
            </a:r>
            <a:r>
              <a:rPr lang="en" sz="2100" b="1" dirty="0">
                <a:solidFill>
                  <a:srgbClr val="7030A0"/>
                </a:solidFill>
                <a:latin typeface="Roboto Bold"/>
                <a:ea typeface="Roboto Bold"/>
                <a:cs typeface="Roboto Bold"/>
                <a:sym typeface="Roboto Bold"/>
              </a:rPr>
              <a:t> </a:t>
            </a:r>
            <a:r>
              <a:rPr lang="en" sz="2100" dirty="0">
                <a:solidFill>
                  <a:srgbClr val="3E3E3E"/>
                </a:solidFill>
                <a:latin typeface="Roboto Medium"/>
                <a:ea typeface="Roboto Medium"/>
                <a:cs typeface="Roboto Medium"/>
                <a:sym typeface="Roboto"/>
              </a:rPr>
              <a:t>and </a:t>
            </a:r>
            <a:r>
              <a:rPr lang="en" sz="2100" dirty="0" err="1">
                <a:solidFill>
                  <a:srgbClr val="3E3E3E"/>
                </a:solidFill>
                <a:latin typeface="Roboto Medium"/>
                <a:ea typeface="Roboto Medium"/>
                <a:cs typeface="Roboto Medium"/>
                <a:sym typeface="Roboto"/>
              </a:rPr>
              <a:t>operation</a:t>
            </a:r>
            <a:r>
              <a:rPr lang="en" sz="2100" dirty="0">
                <a:solidFill>
                  <a:srgbClr val="3E3E3E"/>
                </a:solidFill>
                <a:latin typeface="Roboto Medium"/>
                <a:ea typeface="Roboto Medium"/>
                <a:cs typeface="Roboto Medium"/>
                <a:sym typeface="Roboto"/>
              </a:rPr>
              <a:t> </a:t>
            </a:r>
            <a:r>
              <a:rPr lang="en" sz="2100" dirty="0" err="1">
                <a:solidFill>
                  <a:srgbClr val="3E3E3E"/>
                </a:solidFill>
                <a:latin typeface="Roboto Medium"/>
                <a:ea typeface="Roboto Medium"/>
                <a:cs typeface="Roboto Medium"/>
                <a:sym typeface="Roboto"/>
              </a:rPr>
              <a:t>continuous </a:t>
            </a:r>
            <a:r>
              <a:rPr lang="en" sz="2100" dirty="0">
                <a:solidFill>
                  <a:srgbClr val="3E3E3E"/>
                </a:solidFill>
                <a:latin typeface="Roboto Medium"/>
                <a:ea typeface="Roboto Medium"/>
                <a:cs typeface="Roboto Medium"/>
                <a:sym typeface="Roboto"/>
              </a:rPr>
              <a:t>multiple</a:t>
            </a:r>
            <a:r>
              <a:rPr lang="en" sz="2100" b="1" dirty="0" err="1">
                <a:solidFill>
                  <a:srgbClr val="7030A0"/>
                </a:solidFill>
                <a:latin typeface="Roboto Bold"/>
                <a:ea typeface="Roboto Bold"/>
                <a:cs typeface="Roboto Bold"/>
                <a:sym typeface="Roboto Bold"/>
              </a:rPr>
              <a:t>​</a:t>
            </a:r>
            <a:r>
              <a:rPr lang="en" sz="2100" b="1" dirty="0">
                <a:solidFill>
                  <a:srgbClr val="7030A0"/>
                </a:solidFill>
                <a:latin typeface="Roboto Bold"/>
                <a:ea typeface="Roboto Bold"/>
                <a:cs typeface="Roboto Bold"/>
                <a:sym typeface="Roboto Bold"/>
              </a:rPr>
              <a:t> </a:t>
            </a:r>
            <a:r>
              <a:rPr lang="en" sz="2100" b="1" dirty="0" err="1">
                <a:solidFill>
                  <a:srgbClr val="7030A0"/>
                </a:solidFill>
                <a:latin typeface="Roboto Bold"/>
                <a:ea typeface="Roboto Bold"/>
                <a:cs typeface="Roboto Bold"/>
                <a:sym typeface="Roboto Bold"/>
              </a:rPr>
              <a:t>devices </a:t>
            </a:r>
            <a:r>
              <a:rPr lang="en" sz="2100" b="1" dirty="0">
                <a:solidFill>
                  <a:srgbClr val="7030A0"/>
                </a:solidFill>
                <a:latin typeface="Roboto Bold"/>
                <a:ea typeface="Roboto Bold"/>
                <a:cs typeface="Roboto Bold"/>
                <a:sym typeface="Roboto Bold"/>
              </a:rPr>
              <a:t>and </a:t>
            </a:r>
            <a:r>
              <a:rPr lang="en" sz="2100" b="1" dirty="0" err="1">
                <a:solidFill>
                  <a:srgbClr val="7030A0"/>
                </a:solidFill>
                <a:latin typeface="Roboto Bold"/>
                <a:ea typeface="Roboto Bold"/>
                <a:cs typeface="Roboto Bold"/>
                <a:sym typeface="Roboto Bold"/>
              </a:rPr>
              <a:t>services </a:t>
            </a:r>
            <a:r>
              <a:rPr lang="en" sz="2100" dirty="0">
                <a:solidFill>
                  <a:srgbClr val="3E3E3E"/>
                </a:solidFill>
                <a:latin typeface="Roboto Medium"/>
                <a:ea typeface="Roboto Medium"/>
                <a:cs typeface="Roboto Medium"/>
                <a:sym typeface="Roboto"/>
              </a:rPr>
              <a:t>, with </a:t>
            </a:r>
            <a:r>
              <a:rPr lang="en" sz="2100" dirty="0" err="1">
                <a:solidFill>
                  <a:srgbClr val="3E3E3E"/>
                </a:solidFill>
                <a:latin typeface="Roboto Medium"/>
                <a:ea typeface="Roboto Medium"/>
                <a:cs typeface="Roboto Medium"/>
                <a:sym typeface="Roboto"/>
              </a:rPr>
              <a:t>a focus</a:t>
            </a:r>
            <a:r>
              <a:rPr lang="en" sz="2100" dirty="0">
                <a:solidFill>
                  <a:srgbClr val="3E3E3E"/>
                </a:solidFill>
                <a:latin typeface="Roboto Medium"/>
                <a:ea typeface="Roboto Medium"/>
                <a:cs typeface="Roboto Medium"/>
                <a:sym typeface="Roboto"/>
              </a:rPr>
              <a:t> </a:t>
            </a:r>
            <a:r>
              <a:rPr lang="en" sz="2100" dirty="0" err="1">
                <a:solidFill>
                  <a:srgbClr val="3E3E3E"/>
                </a:solidFill>
                <a:latin typeface="Roboto Medium"/>
                <a:ea typeface="Roboto Medium"/>
                <a:cs typeface="Roboto Medium"/>
                <a:sym typeface="Roboto"/>
              </a:rPr>
              <a:t>in</a:t>
            </a:r>
            <a:r>
              <a:rPr lang="en" sz="2100" dirty="0">
                <a:solidFill>
                  <a:srgbClr val="3E3E3E"/>
                </a:solidFill>
                <a:latin typeface="Roboto Medium"/>
                <a:ea typeface="Roboto Medium"/>
                <a:cs typeface="Roboto Medium"/>
                <a:sym typeface="Roboto"/>
              </a:rPr>
              <a:t> </a:t>
            </a:r>
            <a:r>
              <a:rPr lang="en" sz="2100" dirty="0" err="1">
                <a:solidFill>
                  <a:srgbClr val="3E3E3E"/>
                </a:solidFill>
                <a:latin typeface="Roboto Medium"/>
                <a:ea typeface="Roboto Medium"/>
                <a:cs typeface="Roboto Medium"/>
                <a:sym typeface="Roboto"/>
              </a:rPr>
              <a:t>productivity </a:t>
            </a:r>
            <a:r>
              <a:rPr lang="en" sz="2100" dirty="0">
                <a:solidFill>
                  <a:srgbClr val="3E3E3E"/>
                </a:solidFill>
                <a:latin typeface="Roboto Medium"/>
                <a:ea typeface="Roboto Medium"/>
                <a:cs typeface="Roboto Medium"/>
                <a:sym typeface="Roboto"/>
              </a:rPr>
              <a:t>, </a:t>
            </a:r>
            <a:r>
              <a:rPr lang="en" sz="2100" dirty="0" err="1">
                <a:solidFill>
                  <a:srgbClr val="3E3E3E"/>
                </a:solidFill>
                <a:latin typeface="Roboto Medium"/>
                <a:ea typeface="Roboto Medium"/>
                <a:cs typeface="Roboto Medium"/>
                <a:sym typeface="Roboto"/>
              </a:rPr>
              <a:t>reliability </a:t>
            </a:r>
            <a:r>
              <a:rPr lang="en" sz="2100" dirty="0">
                <a:solidFill>
                  <a:srgbClr val="3E3E3E"/>
                </a:solidFill>
                <a:latin typeface="Roboto Medium"/>
                <a:ea typeface="Roboto Medium"/>
                <a:cs typeface="Roboto Medium"/>
                <a:sym typeface="Roboto"/>
              </a:rPr>
              <a:t>and </a:t>
            </a:r>
            <a:r>
              <a:rPr lang="en" sz="2100" dirty="0" err="1">
                <a:solidFill>
                  <a:srgbClr val="3E3E3E"/>
                </a:solidFill>
                <a:latin typeface="Roboto Medium"/>
                <a:ea typeface="Roboto Medium"/>
                <a:cs typeface="Roboto Medium"/>
                <a:sym typeface="Roboto"/>
              </a:rPr>
              <a:t>safety </a:t>
            </a:r>
            <a:r>
              <a:rPr lang="en" sz="2100" dirty="0">
                <a:solidFill>
                  <a:srgbClr val="3E3E3E"/>
                </a:solidFill>
                <a:latin typeface="Roboto Medium"/>
                <a:ea typeface="Roboto Medium"/>
                <a:cs typeface="Roboto Medium"/>
                <a:sym typeface="Roboto"/>
              </a:rPr>
              <a:t>to </a:t>
            </a:r>
            <a:r>
              <a:rPr lang="en" sz="2100" dirty="0" err="1">
                <a:solidFill>
                  <a:srgbClr val="3E3E3E"/>
                </a:solidFill>
                <a:latin typeface="Roboto Medium"/>
                <a:ea typeface="Roboto Medium"/>
                <a:cs typeface="Roboto Medium"/>
                <a:sym typeface="Roboto"/>
              </a:rPr>
              <a:t>meet</a:t>
            </a:r>
            <a:r>
              <a:rPr lang="en" sz="2100" dirty="0">
                <a:solidFill>
                  <a:srgbClr val="3E3E3E"/>
                </a:solidFill>
                <a:latin typeface="Roboto Medium"/>
                <a:ea typeface="Roboto Medium"/>
                <a:cs typeface="Roboto Medium"/>
                <a:sym typeface="Roboto"/>
              </a:rPr>
              <a:t> </a:t>
            </a:r>
            <a:r>
              <a:rPr lang="en" sz="2100" dirty="0" err="1">
                <a:solidFill>
                  <a:srgbClr val="3E3E3E"/>
                </a:solidFill>
                <a:latin typeface="Roboto Medium"/>
                <a:ea typeface="Roboto Medium"/>
                <a:cs typeface="Roboto Medium"/>
                <a:sym typeface="Roboto"/>
              </a:rPr>
              <a:t>to the</a:t>
            </a:r>
            <a:r>
              <a:rPr lang="en" sz="2100" dirty="0">
                <a:solidFill>
                  <a:srgbClr val="3E3E3E"/>
                </a:solidFill>
                <a:latin typeface="Roboto Medium"/>
                <a:ea typeface="Roboto Medium"/>
                <a:cs typeface="Roboto Medium"/>
                <a:sym typeface="Roboto"/>
              </a:rPr>
              <a:t> </a:t>
            </a:r>
            <a:r>
              <a:rPr lang="en" sz="2100" dirty="0" err="1">
                <a:solidFill>
                  <a:srgbClr val="3E3E3E"/>
                </a:solidFill>
                <a:latin typeface="Roboto Medium"/>
                <a:ea typeface="Roboto Medium"/>
                <a:cs typeface="Roboto Medium"/>
                <a:sym typeface="Roboto"/>
              </a:rPr>
              <a:t>demands </a:t>
            </a:r>
            <a:r>
              <a:rPr lang="en" sz="2100" dirty="0">
                <a:solidFill>
                  <a:srgbClr val="3E3E3E"/>
                </a:solidFill>
                <a:latin typeface="Roboto Medium"/>
                <a:ea typeface="Roboto Medium"/>
                <a:cs typeface="Roboto Medium"/>
                <a:sym typeface="Roboto"/>
              </a:rPr>
              <a:t>of </a:t>
            </a:r>
            <a:r>
              <a:rPr lang="en" sz="2100" dirty="0" err="1">
                <a:solidFill>
                  <a:srgbClr val="3E3E3E"/>
                </a:solidFill>
                <a:latin typeface="Roboto Medium"/>
                <a:ea typeface="Roboto Medium"/>
                <a:cs typeface="Roboto Medium"/>
                <a:sym typeface="Roboto"/>
              </a:rPr>
              <a:t>your</a:t>
            </a:r>
            <a:r>
              <a:rPr lang="en" sz="2100" dirty="0">
                <a:solidFill>
                  <a:srgbClr val="3E3E3E"/>
                </a:solidFill>
                <a:latin typeface="Roboto Medium"/>
                <a:ea typeface="Roboto Medium"/>
                <a:cs typeface="Roboto Medium"/>
                <a:sym typeface="Roboto"/>
              </a:rPr>
              <a:t> </a:t>
            </a:r>
            <a:r>
              <a:rPr lang="en" sz="2100" b="1" dirty="0" err="1">
                <a:solidFill>
                  <a:srgbClr val="7030A0"/>
                </a:solidFill>
                <a:latin typeface="Roboto Bold"/>
                <a:ea typeface="Roboto Bold"/>
                <a:cs typeface="Roboto Bold"/>
                <a:sym typeface="Roboto Bold"/>
              </a:rPr>
              <a:t>business</a:t>
            </a:r>
            <a:r>
              <a:rPr lang="en" sz="2100" b="1" dirty="0">
                <a:solidFill>
                  <a:srgbClr val="7030A0"/>
                </a:solidFill>
                <a:latin typeface="Roboto Bold"/>
                <a:ea typeface="Roboto Bold"/>
                <a:cs typeface="Roboto Bold"/>
                <a:sym typeface="Roboto Bold"/>
              </a:rPr>
              <a:t> </a:t>
            </a:r>
            <a:r>
              <a:rPr lang="en" sz="2100" b="1" dirty="0" err="1">
                <a:solidFill>
                  <a:srgbClr val="7030A0"/>
                </a:solidFill>
                <a:latin typeface="Roboto Bold"/>
                <a:ea typeface="Roboto Bold"/>
                <a:cs typeface="Roboto Bold"/>
                <a:sym typeface="Roboto Bold"/>
              </a:rPr>
              <a:t>as</a:t>
            </a:r>
            <a:r>
              <a:rPr lang="en" sz="2100" b="1" dirty="0">
                <a:solidFill>
                  <a:srgbClr val="7030A0"/>
                </a:solidFill>
                <a:latin typeface="Roboto Bold"/>
                <a:ea typeface="Roboto Bold"/>
                <a:cs typeface="Roboto Bold"/>
                <a:sym typeface="Roboto Bold"/>
              </a:rPr>
              <a:t> </a:t>
            </a:r>
            <a:r>
              <a:rPr lang="en" sz="2100" b="1" dirty="0" err="1">
                <a:solidFill>
                  <a:srgbClr val="7030A0"/>
                </a:solidFill>
                <a:latin typeface="Roboto Bold"/>
                <a:ea typeface="Roboto Bold"/>
                <a:cs typeface="Roboto Bold"/>
                <a:sym typeface="Roboto Bold"/>
              </a:rPr>
              <a:t>provider </a:t>
            </a:r>
            <a:r>
              <a:rPr lang="en" sz="2100" b="1" dirty="0">
                <a:solidFill>
                  <a:srgbClr val="7030A0"/>
                </a:solidFill>
                <a:latin typeface="Roboto Bold"/>
                <a:ea typeface="Roboto Bold"/>
                <a:cs typeface="Roboto Bold"/>
                <a:sym typeface="Roboto Bold"/>
              </a:rPr>
              <a:t>and </a:t>
            </a:r>
            <a:r>
              <a:rPr lang="en" sz="2100" b="1" dirty="0" err="1">
                <a:solidFill>
                  <a:srgbClr val="7030A0"/>
                </a:solidFill>
                <a:latin typeface="Roboto Bold"/>
                <a:ea typeface="Roboto Bold"/>
                <a:cs typeface="Roboto Bold"/>
                <a:sym typeface="Roboto Bold"/>
              </a:rPr>
              <a:t>its</a:t>
            </a:r>
            <a:r>
              <a:rPr lang="en" sz="2100" b="1" dirty="0">
                <a:solidFill>
                  <a:srgbClr val="7030A0"/>
                </a:solidFill>
                <a:latin typeface="Roboto Bold"/>
                <a:ea typeface="Roboto Bold"/>
                <a:cs typeface="Roboto Bold"/>
                <a:sym typeface="Roboto Bold"/>
              </a:rPr>
              <a:t> </a:t>
            </a:r>
            <a:r>
              <a:rPr lang="en" sz="2100" b="1" dirty="0" err="1">
                <a:solidFill>
                  <a:srgbClr val="7030A0"/>
                </a:solidFill>
                <a:latin typeface="Roboto Bold"/>
                <a:ea typeface="Roboto Bold"/>
                <a:cs typeface="Roboto Bold"/>
                <a:sym typeface="Roboto Bold"/>
              </a:rPr>
              <a:t>customers</a:t>
            </a:r>
            <a:r>
              <a:rPr lang="en" sz="2100" b="1" dirty="0">
                <a:solidFill>
                  <a:srgbClr val="7030A0"/>
                </a:solidFill>
                <a:latin typeface="Roboto Bold"/>
                <a:ea typeface="Roboto Bold"/>
                <a:cs typeface="Roboto Bold"/>
                <a:sym typeface="Roboto Bold"/>
              </a:rPr>
              <a:t> </a:t>
            </a:r>
            <a:r>
              <a:rPr lang="en" sz="2100" b="1" dirty="0" err="1">
                <a:solidFill>
                  <a:srgbClr val="7030A0"/>
                </a:solidFill>
                <a:latin typeface="Roboto Bold"/>
                <a:ea typeface="Roboto Bold"/>
                <a:cs typeface="Roboto Bold"/>
                <a:sym typeface="Roboto Bold"/>
              </a:rPr>
              <a:t>finals</a:t>
            </a:r>
            <a:endParaRPr lang="en-US" sz="2100" b="1" dirty="0">
              <a:solidFill>
                <a:srgbClr val="7030A0"/>
              </a:solidFill>
              <a:latin typeface="Roboto Bold"/>
              <a:ea typeface="Roboto Bold"/>
              <a:cs typeface="Roboto Bold"/>
              <a:sym typeface="Roboto Bold"/>
            </a:endParaRPr>
          </a:p>
        </p:txBody>
      </p:sp>
      <p:sp>
        <p:nvSpPr>
          <p:cNvPr id="8" name="Freeform 8"/>
          <p:cNvSpPr/>
          <p:nvPr/>
        </p:nvSpPr>
        <p:spPr>
          <a:xfrm>
            <a:off x="5035180" y="2282186"/>
            <a:ext cx="1680837" cy="1680837"/>
          </a:xfrm>
          <a:custGeom>
            <a:avLst/>
            <a:gdLst/>
            <a:ahLst/>
            <a:cxnLst/>
            <a:rect l="l" t="t" r="r" b="b"/>
            <a:pathLst>
              <a:path w="1680837" h="1680837">
                <a:moveTo>
                  <a:pt x="0" y="0"/>
                </a:moveTo>
                <a:lnTo>
                  <a:pt x="1680837" y="0"/>
                </a:lnTo>
                <a:lnTo>
                  <a:pt x="1680837" y="1680837"/>
                </a:lnTo>
                <a:lnTo>
                  <a:pt x="0" y="168083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150"/>
          </a:p>
        </p:txBody>
      </p:sp>
      <p:sp>
        <p:nvSpPr>
          <p:cNvPr id="10" name="Slide Number Placeholder 5">
            <a:extLst>
              <a:ext uri="{FF2B5EF4-FFF2-40B4-BE49-F238E27FC236}">
                <a16:creationId xmlns:a16="http://schemas.microsoft.com/office/drawing/2014/main" id="{65516506-F8AF-880B-4518-04E1EB090D9B}"/>
              </a:ext>
            </a:extLst>
          </p:cNvPr>
          <p:cNvSpPr>
            <a:spLocks noGrp="1"/>
          </p:cNvSpPr>
          <p:nvPr>
            <p:ph type="sldNum" sz="quarter" idx="12"/>
          </p:nvPr>
        </p:nvSpPr>
        <p:spPr>
          <a:xfrm>
            <a:off x="0" y="9709150"/>
            <a:ext cx="457200" cy="463550"/>
          </a:xfrm>
        </p:spPr>
        <p:txBody>
          <a:bodyPr/>
          <a:lstStyle/>
          <a:p>
            <a:fld id="{B6F15528-21DE-4FAA-801E-634DDDAF4B2B}" type="slidenum">
              <a:rPr lang="en-US" sz="1400" smtClean="0">
                <a:latin typeface="Roboto Medium" panose="02000000000000000000" pitchFamily="2" charset="0"/>
                <a:ea typeface="Roboto Medium" panose="02000000000000000000" pitchFamily="2" charset="0"/>
                <a:cs typeface="Roboto Medium" panose="02000000000000000000" pitchFamily="2" charset="0"/>
              </a:rPr>
              <a:pPr/>
              <a:t>2</a:t>
            </a:fld>
            <a:endParaRPr lang="en-US" sz="1400" dirty="0">
              <a:latin typeface="Roboto Medium" panose="02000000000000000000" pitchFamily="2" charset="0"/>
              <a:ea typeface="Roboto Medium" panose="02000000000000000000" pitchFamily="2" charset="0"/>
              <a:cs typeface="Roboto Medium" panose="02000000000000000000" pitchFamily="2" charset="0"/>
            </a:endParaRPr>
          </a:p>
        </p:txBody>
      </p:sp>
      <p:pic>
        <p:nvPicPr>
          <p:cNvPr id="14" name="Imagem 13" descr="Forma&#10;&#10;Descrição gerada automaticamente com confiança média">
            <a:extLst>
              <a:ext uri="{FF2B5EF4-FFF2-40B4-BE49-F238E27FC236}">
                <a16:creationId xmlns:a16="http://schemas.microsoft.com/office/drawing/2014/main" id="{EBCAC5EC-5E4F-691A-3FAB-1AC914BC57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09367" y="9436119"/>
            <a:ext cx="1524000" cy="48145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11438" y="7629908"/>
            <a:ext cx="5867082" cy="5867082"/>
            <a:chOff x="0" y="0"/>
            <a:chExt cx="7822775" cy="7822775"/>
          </a:xfrm>
        </p:grpSpPr>
        <p:sp>
          <p:nvSpPr>
            <p:cNvPr id="3" name="Freeform 3"/>
            <p:cNvSpPr/>
            <p:nvPr/>
          </p:nvSpPr>
          <p:spPr>
            <a:xfrm>
              <a:off x="0" y="0"/>
              <a:ext cx="7822819" cy="7822819"/>
            </a:xfrm>
            <a:custGeom>
              <a:avLst/>
              <a:gdLst/>
              <a:ahLst/>
              <a:cxnLst/>
              <a:rect l="l" t="t" r="r" b="b"/>
              <a:pathLst>
                <a:path w="7822819" h="7822819">
                  <a:moveTo>
                    <a:pt x="0" y="0"/>
                  </a:moveTo>
                  <a:lnTo>
                    <a:pt x="5357876" y="0"/>
                  </a:lnTo>
                  <a:cubicBezTo>
                    <a:pt x="6718935" y="0"/>
                    <a:pt x="7822819" y="1103884"/>
                    <a:pt x="7822819" y="2464816"/>
                  </a:cubicBezTo>
                  <a:lnTo>
                    <a:pt x="7822819" y="7822819"/>
                  </a:lnTo>
                  <a:lnTo>
                    <a:pt x="2464816" y="7822819"/>
                  </a:lnTo>
                  <a:cubicBezTo>
                    <a:pt x="1103884" y="7822819"/>
                    <a:pt x="0" y="6718935"/>
                    <a:pt x="0" y="5357876"/>
                  </a:cubicBezTo>
                  <a:lnTo>
                    <a:pt x="0" y="0"/>
                  </a:lnTo>
                  <a:close/>
                </a:path>
              </a:pathLst>
            </a:custGeom>
            <a:solidFill>
              <a:srgbClr val="E5DED6"/>
            </a:solidFill>
          </p:spPr>
          <p:txBody>
            <a:bodyPr/>
            <a:lstStyle/>
            <a:p>
              <a:endParaRPr lang="en-150"/>
            </a:p>
          </p:txBody>
        </p:sp>
      </p:grpSp>
      <p:grpSp>
        <p:nvGrpSpPr>
          <p:cNvPr id="5" name="Group 5"/>
          <p:cNvGrpSpPr/>
          <p:nvPr/>
        </p:nvGrpSpPr>
        <p:grpSpPr>
          <a:xfrm rot="-10800000">
            <a:off x="2036671" y="5576564"/>
            <a:ext cx="3157541" cy="228601"/>
            <a:chOff x="0" y="0"/>
            <a:chExt cx="4210055" cy="304801"/>
          </a:xfrm>
        </p:grpSpPr>
        <p:sp>
          <p:nvSpPr>
            <p:cNvPr id="6" name="Freeform 6"/>
            <p:cNvSpPr/>
            <p:nvPr/>
          </p:nvSpPr>
          <p:spPr>
            <a:xfrm>
              <a:off x="0" y="0"/>
              <a:ext cx="4210050" cy="304800"/>
            </a:xfrm>
            <a:custGeom>
              <a:avLst/>
              <a:gdLst/>
              <a:ahLst/>
              <a:cxnLst/>
              <a:rect l="l" t="t" r="r" b="b"/>
              <a:pathLst>
                <a:path w="4210050" h="304800">
                  <a:moveTo>
                    <a:pt x="0" y="0"/>
                  </a:moveTo>
                  <a:lnTo>
                    <a:pt x="4210050" y="0"/>
                  </a:lnTo>
                  <a:lnTo>
                    <a:pt x="4210050" y="304800"/>
                  </a:lnTo>
                  <a:lnTo>
                    <a:pt x="0" y="304800"/>
                  </a:lnTo>
                  <a:close/>
                </a:path>
              </a:pathLst>
            </a:custGeom>
            <a:solidFill>
              <a:srgbClr val="7030A0"/>
            </a:solidFill>
          </p:spPr>
          <p:txBody>
            <a:bodyPr/>
            <a:lstStyle/>
            <a:p>
              <a:endParaRPr lang="en-150"/>
            </a:p>
          </p:txBody>
        </p:sp>
      </p:grpSp>
      <p:sp>
        <p:nvSpPr>
          <p:cNvPr id="7" name="TextBox 7"/>
          <p:cNvSpPr txBox="1"/>
          <p:nvPr/>
        </p:nvSpPr>
        <p:spPr>
          <a:xfrm>
            <a:off x="10006029" y="8564880"/>
            <a:ext cx="4877931" cy="288541"/>
          </a:xfrm>
          <a:prstGeom prst="rect">
            <a:avLst/>
          </a:prstGeom>
        </p:spPr>
        <p:txBody>
          <a:bodyPr lIns="0" tIns="0" rIns="0" bIns="0" rtlCol="0" anchor="t">
            <a:spAutoFit/>
          </a:bodyPr>
          <a:lstStyle/>
          <a:p>
            <a:pPr algn="l">
              <a:lnSpc>
                <a:spcPts val="2400"/>
              </a:lnSpc>
            </a:pPr>
            <a:r>
              <a:rPr lang="en" sz="1800" dirty="0">
                <a:solidFill>
                  <a:srgbClr val="000000"/>
                </a:solidFill>
                <a:latin typeface="Roboto Medium"/>
                <a:ea typeface="Roboto Medium"/>
                <a:cs typeface="Roboto Medium"/>
                <a:sym typeface="Roboto"/>
              </a:rPr>
              <a:t>NDD headquarters in Lages, Brazil.</a:t>
            </a:r>
          </a:p>
        </p:txBody>
      </p:sp>
      <p:sp>
        <p:nvSpPr>
          <p:cNvPr id="8" name="TextBox 8"/>
          <p:cNvSpPr txBox="1"/>
          <p:nvPr/>
        </p:nvSpPr>
        <p:spPr>
          <a:xfrm>
            <a:off x="1333295" y="1642591"/>
            <a:ext cx="6849535" cy="3334246"/>
          </a:xfrm>
          <a:prstGeom prst="rect">
            <a:avLst/>
          </a:prstGeom>
        </p:spPr>
        <p:txBody>
          <a:bodyPr lIns="0" tIns="0" rIns="0" bIns="0" rtlCol="0" anchor="t">
            <a:spAutoFit/>
          </a:bodyPr>
          <a:lstStyle/>
          <a:p>
            <a:pPr algn="l">
              <a:lnSpc>
                <a:spcPts val="5200"/>
              </a:lnSpc>
            </a:pPr>
            <a:r>
              <a:rPr lang="en" sz="4000" dirty="0">
                <a:solidFill>
                  <a:srgbClr val="3C3C3B"/>
                </a:solidFill>
                <a:latin typeface="Museo Moderno"/>
                <a:ea typeface="Museo Moderno"/>
                <a:cs typeface="Museo Moderno"/>
                <a:sym typeface="Museo Moderno"/>
              </a:rPr>
              <a:t>A </a:t>
            </a:r>
            <a:r>
              <a:rPr lang="en" sz="4000" b="1" dirty="0">
                <a:solidFill>
                  <a:srgbClr val="3C3C3B"/>
                </a:solidFill>
                <a:latin typeface="Museo Moderno Bold"/>
                <a:ea typeface="Museo Moderno Bold"/>
                <a:cs typeface="Museo Moderno Bold"/>
                <a:sym typeface="Museo Moderno Bold"/>
              </a:rPr>
              <a:t>journey that </a:t>
            </a:r>
            <a:r>
              <a:rPr lang="en" sz="4000" b="1" dirty="0" err="1">
                <a:solidFill>
                  <a:srgbClr val="3C3C3B"/>
                </a:solidFill>
                <a:latin typeface="Museo Moderno Bold"/>
                <a:ea typeface="Museo Moderno Bold"/>
                <a:cs typeface="Museo Moderno Bold"/>
                <a:sym typeface="Museo Moderno Bold"/>
              </a:rPr>
              <a:t>began</a:t>
            </a:r>
            <a:r>
              <a:rPr lang="en" sz="4000" b="1" dirty="0">
                <a:solidFill>
                  <a:srgbClr val="3C3C3B"/>
                </a:solidFill>
                <a:latin typeface="Museo Moderno Bold"/>
                <a:ea typeface="Museo Moderno Bold"/>
                <a:cs typeface="Museo Moderno Bold"/>
                <a:sym typeface="Museo Moderno Bold"/>
              </a:rPr>
              <a:t> </a:t>
            </a:r>
            <a:r>
              <a:rPr lang="en" sz="4000" b="1" dirty="0" err="1">
                <a:solidFill>
                  <a:srgbClr val="3C3C3B"/>
                </a:solidFill>
                <a:latin typeface="Museo Moderno Bold"/>
                <a:ea typeface="Museo Moderno Bold"/>
                <a:cs typeface="Museo Moderno Bold"/>
                <a:sym typeface="Museo Moderno Bold"/>
              </a:rPr>
              <a:t>in </a:t>
            </a:r>
            <a:r>
              <a:rPr lang="en" sz="4000" b="1" dirty="0">
                <a:solidFill>
                  <a:srgbClr val="3C3C3B"/>
                </a:solidFill>
                <a:latin typeface="Museo Moderno Bold"/>
                <a:ea typeface="Museo Moderno Bold"/>
                <a:cs typeface="Museo Moderno Bold"/>
                <a:sym typeface="Museo Moderno Bold"/>
              </a:rPr>
              <a:t>2004 </a:t>
            </a:r>
            <a:r>
              <a:rPr lang="en" sz="4000" dirty="0">
                <a:solidFill>
                  <a:srgbClr val="3C3C3B"/>
                </a:solidFill>
                <a:latin typeface="Museo Moderno"/>
                <a:ea typeface="Museo Moderno"/>
                <a:cs typeface="Museo Moderno"/>
                <a:sym typeface="Museo Moderno"/>
              </a:rPr>
              <a:t>and </a:t>
            </a:r>
            <a:r>
              <a:rPr lang="en" sz="4000" dirty="0" err="1">
                <a:solidFill>
                  <a:srgbClr val="3C3C3B"/>
                </a:solidFill>
                <a:latin typeface="Museo Moderno"/>
                <a:ea typeface="Museo Moderno"/>
                <a:cs typeface="Museo Moderno"/>
                <a:sym typeface="Museo Moderno"/>
              </a:rPr>
              <a:t>revolutionized </a:t>
            </a:r>
            <a:r>
              <a:rPr lang="en" sz="4000" dirty="0">
                <a:solidFill>
                  <a:srgbClr val="3C3C3B"/>
                </a:solidFill>
                <a:latin typeface="Museo Moderno"/>
                <a:ea typeface="Museo Moderno"/>
                <a:cs typeface="Museo Moderno"/>
                <a:sym typeface="Museo Moderno"/>
              </a:rPr>
              <a:t>the way of </a:t>
            </a:r>
            <a:r>
              <a:rPr lang="en" sz="4000" dirty="0" err="1">
                <a:solidFill>
                  <a:srgbClr val="3C3C3B"/>
                </a:solidFill>
                <a:latin typeface="Museo Moderno"/>
                <a:ea typeface="Museo Moderno"/>
                <a:cs typeface="Museo Moderno"/>
                <a:sym typeface="Museo Moderno"/>
              </a:rPr>
              <a:t>doing</a:t>
            </a:r>
            <a:r>
              <a:rPr lang="en" sz="4000" dirty="0">
                <a:solidFill>
                  <a:srgbClr val="3C3C3B"/>
                </a:solidFill>
                <a:latin typeface="Museo Moderno"/>
                <a:ea typeface="Museo Moderno"/>
                <a:cs typeface="Museo Moderno"/>
                <a:sym typeface="Museo Moderno"/>
              </a:rPr>
              <a:t> </a:t>
            </a:r>
            <a:r>
              <a:rPr lang="en" sz="4000" dirty="0" err="1">
                <a:solidFill>
                  <a:srgbClr val="3C3C3B"/>
                </a:solidFill>
                <a:latin typeface="Museo Moderno"/>
                <a:ea typeface="Museo Moderno"/>
                <a:cs typeface="Museo Moderno"/>
                <a:sym typeface="Museo Moderno"/>
              </a:rPr>
              <a:t>managing Workspace </a:t>
            </a:r>
            <a:r>
              <a:rPr lang="en" sz="4000" dirty="0">
                <a:solidFill>
                  <a:srgbClr val="3C3C3B"/>
                </a:solidFill>
                <a:latin typeface="Museo Moderno"/>
                <a:ea typeface="Museo Moderno"/>
                <a:cs typeface="Museo Moderno"/>
                <a:sym typeface="Museo Moderno"/>
              </a:rPr>
              <a:t>and Workplace devices</a:t>
            </a:r>
          </a:p>
        </p:txBody>
      </p:sp>
      <p:sp>
        <p:nvSpPr>
          <p:cNvPr id="9" name="TextBox 9"/>
          <p:cNvSpPr txBox="1"/>
          <p:nvPr/>
        </p:nvSpPr>
        <p:spPr>
          <a:xfrm>
            <a:off x="1333295" y="6437274"/>
            <a:ext cx="6628016" cy="1917192"/>
          </a:xfrm>
          <a:prstGeom prst="rect">
            <a:avLst/>
          </a:prstGeom>
        </p:spPr>
        <p:txBody>
          <a:bodyPr wrap="square" lIns="0" tIns="0" rIns="0" bIns="0" rtlCol="0" anchor="t">
            <a:spAutoFit/>
          </a:bodyPr>
          <a:lstStyle/>
          <a:p>
            <a:pPr marL="394335" lvl="1" indent="-285750" algn="just">
              <a:lnSpc>
                <a:spcPts val="2800"/>
              </a:lnSpc>
              <a:spcAft>
                <a:spcPts val="1200"/>
              </a:spcAft>
              <a:buClr>
                <a:srgbClr val="4936D7"/>
              </a:buClr>
              <a:buFont typeface="Webdings" panose="05030102010509060703" pitchFamily="18" charset="2"/>
              <a:buChar char="="/>
            </a:pPr>
            <a:r>
              <a:rPr lang="en-US" sz="1800" noProof="1">
                <a:solidFill>
                  <a:srgbClr val="000000"/>
                </a:solidFill>
                <a:latin typeface="Roboto Medium"/>
                <a:ea typeface="Roboto Medium"/>
                <a:cs typeface="Roboto Medium"/>
                <a:sym typeface="Roboto"/>
              </a:rPr>
              <a:t>With roots in Brazil, we have expanded to 5 continents, and we transformed into one global technology company .</a:t>
            </a:r>
          </a:p>
          <a:p>
            <a:pPr marL="394335" lvl="1" indent="-285750">
              <a:lnSpc>
                <a:spcPts val="2800"/>
              </a:lnSpc>
              <a:spcAft>
                <a:spcPts val="1200"/>
              </a:spcAft>
              <a:buClr>
                <a:srgbClr val="4936D7"/>
              </a:buClr>
              <a:buFont typeface="Webdings" panose="05030102010509060703" pitchFamily="18" charset="2"/>
              <a:buChar char="="/>
            </a:pPr>
            <a:r>
              <a:rPr lang="en-US" sz="1800" noProof="1">
                <a:solidFill>
                  <a:srgbClr val="000000"/>
                </a:solidFill>
                <a:latin typeface="Roboto Medium"/>
                <a:ea typeface="Roboto Medium"/>
                <a:cs typeface="Roboto Medium"/>
                <a:sym typeface="Roboto"/>
              </a:rPr>
              <a:t>Our headquarters in Brazil coordinates with our EMEA APJ headquarters in Spain, and for the Americas in the USA, our operations internationally and our presence in 43 countries.</a:t>
            </a:r>
          </a:p>
        </p:txBody>
      </p:sp>
      <p:grpSp>
        <p:nvGrpSpPr>
          <p:cNvPr id="10" name="Group 10"/>
          <p:cNvGrpSpPr/>
          <p:nvPr/>
        </p:nvGrpSpPr>
        <p:grpSpPr>
          <a:xfrm>
            <a:off x="15300665" y="3431874"/>
            <a:ext cx="2987335" cy="2987335"/>
            <a:chOff x="0" y="0"/>
            <a:chExt cx="5080674" cy="5080674"/>
          </a:xfrm>
        </p:grpSpPr>
        <p:sp>
          <p:nvSpPr>
            <p:cNvPr id="11" name="Freeform 11"/>
            <p:cNvSpPr/>
            <p:nvPr/>
          </p:nvSpPr>
          <p:spPr>
            <a:xfrm>
              <a:off x="0" y="0"/>
              <a:ext cx="5080635" cy="5080635"/>
            </a:xfrm>
            <a:custGeom>
              <a:avLst/>
              <a:gdLst/>
              <a:ahLst/>
              <a:cxnLst/>
              <a:rect l="l" t="t" r="r" b="b"/>
              <a:pathLst>
                <a:path w="5080635" h="5080635">
                  <a:moveTo>
                    <a:pt x="0" y="0"/>
                  </a:moveTo>
                  <a:lnTo>
                    <a:pt x="3479800" y="0"/>
                  </a:lnTo>
                  <a:cubicBezTo>
                    <a:pt x="4363720" y="0"/>
                    <a:pt x="5080635" y="716915"/>
                    <a:pt x="5080635" y="1600835"/>
                  </a:cubicBezTo>
                  <a:lnTo>
                    <a:pt x="5080635" y="5080635"/>
                  </a:lnTo>
                  <a:lnTo>
                    <a:pt x="1600835" y="5080635"/>
                  </a:lnTo>
                  <a:cubicBezTo>
                    <a:pt x="716915" y="5080635"/>
                    <a:pt x="0" y="4363720"/>
                    <a:pt x="0" y="3479800"/>
                  </a:cubicBezTo>
                  <a:lnTo>
                    <a:pt x="0" y="0"/>
                  </a:lnTo>
                  <a:close/>
                </a:path>
              </a:pathLst>
            </a:custGeom>
            <a:solidFill>
              <a:srgbClr val="4936D7"/>
            </a:solidFill>
          </p:spPr>
          <p:txBody>
            <a:bodyPr/>
            <a:lstStyle/>
            <a:p>
              <a:endParaRPr lang="en-150"/>
            </a:p>
          </p:txBody>
        </p:sp>
      </p:grpSp>
      <p:grpSp>
        <p:nvGrpSpPr>
          <p:cNvPr id="12" name="Group 12"/>
          <p:cNvGrpSpPr/>
          <p:nvPr/>
        </p:nvGrpSpPr>
        <p:grpSpPr>
          <a:xfrm>
            <a:off x="1333295" y="5377630"/>
            <a:ext cx="531219" cy="531219"/>
            <a:chOff x="0" y="0"/>
            <a:chExt cx="5080674" cy="5080674"/>
          </a:xfrm>
        </p:grpSpPr>
        <p:sp>
          <p:nvSpPr>
            <p:cNvPr id="13" name="Freeform 13"/>
            <p:cNvSpPr/>
            <p:nvPr/>
          </p:nvSpPr>
          <p:spPr>
            <a:xfrm>
              <a:off x="0" y="0"/>
              <a:ext cx="5080635" cy="5080635"/>
            </a:xfrm>
            <a:custGeom>
              <a:avLst/>
              <a:gdLst/>
              <a:ahLst/>
              <a:cxnLst/>
              <a:rect l="l" t="t" r="r" b="b"/>
              <a:pathLst>
                <a:path w="5080635" h="5080635">
                  <a:moveTo>
                    <a:pt x="0" y="0"/>
                  </a:moveTo>
                  <a:lnTo>
                    <a:pt x="3479800" y="0"/>
                  </a:lnTo>
                  <a:cubicBezTo>
                    <a:pt x="4363720" y="0"/>
                    <a:pt x="5080635" y="716915"/>
                    <a:pt x="5080635" y="1600835"/>
                  </a:cubicBezTo>
                  <a:lnTo>
                    <a:pt x="5080635" y="5080635"/>
                  </a:lnTo>
                  <a:lnTo>
                    <a:pt x="1600835" y="5080635"/>
                  </a:lnTo>
                  <a:cubicBezTo>
                    <a:pt x="716915" y="5080635"/>
                    <a:pt x="0" y="4363720"/>
                    <a:pt x="0" y="3479800"/>
                  </a:cubicBezTo>
                  <a:lnTo>
                    <a:pt x="0" y="0"/>
                  </a:lnTo>
                  <a:close/>
                </a:path>
              </a:pathLst>
            </a:custGeom>
            <a:solidFill>
              <a:srgbClr val="4936D7"/>
            </a:solidFill>
          </p:spPr>
          <p:txBody>
            <a:bodyPr/>
            <a:lstStyle/>
            <a:p>
              <a:endParaRPr lang="en-150"/>
            </a:p>
          </p:txBody>
        </p:sp>
      </p:grpSp>
      <p:sp>
        <p:nvSpPr>
          <p:cNvPr id="14" name="TextBox 14"/>
          <p:cNvSpPr txBox="1"/>
          <p:nvPr/>
        </p:nvSpPr>
        <p:spPr>
          <a:xfrm>
            <a:off x="15815670" y="4012960"/>
            <a:ext cx="2278070" cy="1589538"/>
          </a:xfrm>
          <a:prstGeom prst="rect">
            <a:avLst/>
          </a:prstGeom>
        </p:spPr>
        <p:txBody>
          <a:bodyPr lIns="0" tIns="0" rIns="0" bIns="0" rtlCol="0" anchor="t">
            <a:spAutoFit/>
          </a:bodyPr>
          <a:lstStyle/>
          <a:p>
            <a:pPr algn="l">
              <a:lnSpc>
                <a:spcPts val="2497"/>
              </a:lnSpc>
              <a:spcBef>
                <a:spcPct val="0"/>
              </a:spcBef>
            </a:pPr>
            <a:r>
              <a:rPr lang="en" sz="2081" b="1" dirty="0">
                <a:solidFill>
                  <a:srgbClr val="FFFFFF"/>
                </a:solidFill>
                <a:latin typeface="Roboto Bold"/>
                <a:ea typeface="Roboto Bold"/>
                <a:cs typeface="Roboto Bold"/>
                <a:sym typeface="Roboto Bold"/>
              </a:rPr>
              <a:t>6,000 m² of area built ,</a:t>
            </a:r>
            <a:r>
              <a:rPr lang="en" sz="2081" dirty="0">
                <a:solidFill>
                  <a:srgbClr val="FFFFFF"/>
                </a:solidFill>
                <a:latin typeface="Roboto Medium"/>
                <a:ea typeface="Roboto Medium"/>
                <a:cs typeface="Roboto Medium"/>
                <a:sym typeface="Roboto"/>
              </a:rPr>
              <a:t> powered by solar energy and reusing water supply​.</a:t>
            </a:r>
          </a:p>
        </p:txBody>
      </p:sp>
      <p:pic>
        <p:nvPicPr>
          <p:cNvPr id="17" name="Imagem 16" descr="Forma&#10;&#10;Descrição gerada automaticamente com confiança média">
            <a:extLst>
              <a:ext uri="{FF2B5EF4-FFF2-40B4-BE49-F238E27FC236}">
                <a16:creationId xmlns:a16="http://schemas.microsoft.com/office/drawing/2014/main" id="{6FA96C67-D1E0-A07C-E697-469DDB9C84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9367" y="9436119"/>
            <a:ext cx="1524000" cy="481454"/>
          </a:xfrm>
          <a:prstGeom prst="rect">
            <a:avLst/>
          </a:prstGeom>
        </p:spPr>
      </p:pic>
      <p:sp>
        <p:nvSpPr>
          <p:cNvPr id="4" name="Freeform 4">
            <a:extLst>
              <a:ext uri="{FF2B5EF4-FFF2-40B4-BE49-F238E27FC236}">
                <a16:creationId xmlns:a16="http://schemas.microsoft.com/office/drawing/2014/main" id="{5E98D741-040E-331C-A13F-75C0EF6A3B38}"/>
              </a:ext>
            </a:extLst>
          </p:cNvPr>
          <p:cNvSpPr/>
          <p:nvPr/>
        </p:nvSpPr>
        <p:spPr>
          <a:xfrm>
            <a:off x="8425925" y="1104900"/>
            <a:ext cx="7229372" cy="7069057"/>
          </a:xfrm>
          <a:custGeom>
            <a:avLst/>
            <a:gdLst/>
            <a:ahLst/>
            <a:cxnLst/>
            <a:rect l="l" t="t" r="r" b="b"/>
            <a:pathLst>
              <a:path w="7229372" h="7069057">
                <a:moveTo>
                  <a:pt x="0" y="0"/>
                </a:moveTo>
                <a:lnTo>
                  <a:pt x="7229372" y="0"/>
                </a:lnTo>
                <a:lnTo>
                  <a:pt x="7229372" y="7069057"/>
                </a:lnTo>
                <a:lnTo>
                  <a:pt x="0" y="7069057"/>
                </a:lnTo>
                <a:lnTo>
                  <a:pt x="0" y="0"/>
                </a:lnTo>
                <a:close/>
              </a:path>
            </a:pathLst>
          </a:custGeom>
          <a:blipFill>
            <a:blip r:embed="rId4"/>
            <a:stretch>
              <a:fillRect t="-1772" b="-1773"/>
            </a:stretch>
          </a:blipFill>
        </p:spPr>
        <p:txBody>
          <a:bodyPr/>
          <a:lstStyle/>
          <a:p>
            <a:endParaRPr lang="en-15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A2F96-4C34-E643-EAC3-3970D6C91C8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B9E2FAF-F381-E15D-DC11-3801D985AA43}"/>
              </a:ext>
            </a:extLst>
          </p:cNvPr>
          <p:cNvSpPr/>
          <p:nvPr/>
        </p:nvSpPr>
        <p:spPr>
          <a:xfrm rot="-10800000">
            <a:off x="0" y="-212275"/>
            <a:ext cx="11492607" cy="10545426"/>
          </a:xfrm>
          <a:custGeom>
            <a:avLst/>
            <a:gdLst/>
            <a:ahLst/>
            <a:cxnLst/>
            <a:rect l="l" t="t" r="r" b="b"/>
            <a:pathLst>
              <a:path w="11492607" h="10545426">
                <a:moveTo>
                  <a:pt x="0" y="0"/>
                </a:moveTo>
                <a:lnTo>
                  <a:pt x="11492608" y="0"/>
                </a:lnTo>
                <a:lnTo>
                  <a:pt x="11492608" y="10545426"/>
                </a:lnTo>
                <a:lnTo>
                  <a:pt x="0" y="10545426"/>
                </a:lnTo>
                <a:lnTo>
                  <a:pt x="0" y="0"/>
                </a:lnTo>
                <a:close/>
              </a:path>
            </a:pathLst>
          </a:custGeom>
          <a:blipFill>
            <a:blip r:embed="rId2"/>
            <a:stretch>
              <a:fillRect l="-63108" t="-12215" b="-12215"/>
            </a:stretch>
          </a:blipFill>
        </p:spPr>
        <p:txBody>
          <a:bodyPr/>
          <a:lstStyle/>
          <a:p>
            <a:endParaRPr lang="en-150"/>
          </a:p>
        </p:txBody>
      </p:sp>
      <p:grpSp>
        <p:nvGrpSpPr>
          <p:cNvPr id="3" name="Group 3">
            <a:extLst>
              <a:ext uri="{FF2B5EF4-FFF2-40B4-BE49-F238E27FC236}">
                <a16:creationId xmlns:a16="http://schemas.microsoft.com/office/drawing/2014/main" id="{CE050C4A-E5EF-C396-0D2F-4695DAF042FE}"/>
              </a:ext>
            </a:extLst>
          </p:cNvPr>
          <p:cNvGrpSpPr/>
          <p:nvPr/>
        </p:nvGrpSpPr>
        <p:grpSpPr>
          <a:xfrm>
            <a:off x="-76200" y="0"/>
            <a:ext cx="9811643" cy="10333151"/>
            <a:chOff x="0" y="0"/>
            <a:chExt cx="1520080" cy="1600876"/>
          </a:xfrm>
        </p:grpSpPr>
        <p:sp>
          <p:nvSpPr>
            <p:cNvPr id="4" name="Freeform 4">
              <a:extLst>
                <a:ext uri="{FF2B5EF4-FFF2-40B4-BE49-F238E27FC236}">
                  <a16:creationId xmlns:a16="http://schemas.microsoft.com/office/drawing/2014/main" id="{F62819F8-E423-40BF-98BF-D3F2F5D12034}"/>
                </a:ext>
              </a:extLst>
            </p:cNvPr>
            <p:cNvSpPr/>
            <p:nvPr/>
          </p:nvSpPr>
          <p:spPr>
            <a:xfrm>
              <a:off x="0" y="0"/>
              <a:ext cx="1520080" cy="1600876"/>
            </a:xfrm>
            <a:custGeom>
              <a:avLst/>
              <a:gdLst/>
              <a:ahLst/>
              <a:cxnLst/>
              <a:rect l="l" t="t" r="r" b="b"/>
              <a:pathLst>
                <a:path w="1520080" h="1600876">
                  <a:moveTo>
                    <a:pt x="37875" y="0"/>
                  </a:moveTo>
                  <a:lnTo>
                    <a:pt x="1482206" y="0"/>
                  </a:lnTo>
                  <a:cubicBezTo>
                    <a:pt x="1503123" y="0"/>
                    <a:pt x="1520080" y="16957"/>
                    <a:pt x="1520080" y="37875"/>
                  </a:cubicBezTo>
                  <a:lnTo>
                    <a:pt x="1520080" y="1563001"/>
                  </a:lnTo>
                  <a:cubicBezTo>
                    <a:pt x="1520080" y="1573046"/>
                    <a:pt x="1516090" y="1582679"/>
                    <a:pt x="1508987" y="1589782"/>
                  </a:cubicBezTo>
                  <a:cubicBezTo>
                    <a:pt x="1501884" y="1596885"/>
                    <a:pt x="1492251" y="1600876"/>
                    <a:pt x="1482206" y="1600876"/>
                  </a:cubicBezTo>
                  <a:lnTo>
                    <a:pt x="37875" y="1600876"/>
                  </a:lnTo>
                  <a:cubicBezTo>
                    <a:pt x="16957" y="1600876"/>
                    <a:pt x="0" y="1583919"/>
                    <a:pt x="0" y="1563001"/>
                  </a:cubicBezTo>
                  <a:lnTo>
                    <a:pt x="0" y="37875"/>
                  </a:lnTo>
                  <a:cubicBezTo>
                    <a:pt x="0" y="16957"/>
                    <a:pt x="16957" y="0"/>
                    <a:pt x="37875" y="0"/>
                  </a:cubicBezTo>
                  <a:close/>
                </a:path>
              </a:pathLst>
            </a:custGeom>
            <a:blipFill>
              <a:blip r:embed="rId3">
                <a:alphaModFix amt="5000"/>
              </a:blip>
              <a:stretch>
                <a:fillRect l="-1089" t="-30358" r="-15730"/>
              </a:stretch>
            </a:blipFill>
          </p:spPr>
          <p:txBody>
            <a:bodyPr/>
            <a:lstStyle/>
            <a:p>
              <a:endParaRPr lang="en-150" dirty="0"/>
            </a:p>
          </p:txBody>
        </p:sp>
      </p:grpSp>
      <p:grpSp>
        <p:nvGrpSpPr>
          <p:cNvPr id="5" name="Group 5">
            <a:extLst>
              <a:ext uri="{FF2B5EF4-FFF2-40B4-BE49-F238E27FC236}">
                <a16:creationId xmlns:a16="http://schemas.microsoft.com/office/drawing/2014/main" id="{D982B359-67BF-E4CE-9833-3845020B2195}"/>
              </a:ext>
            </a:extLst>
          </p:cNvPr>
          <p:cNvGrpSpPr/>
          <p:nvPr/>
        </p:nvGrpSpPr>
        <p:grpSpPr>
          <a:xfrm>
            <a:off x="7218212" y="710738"/>
            <a:ext cx="11051777" cy="11920017"/>
            <a:chOff x="0" y="0"/>
            <a:chExt cx="16231308" cy="15893356"/>
          </a:xfrm>
        </p:grpSpPr>
        <p:sp>
          <p:nvSpPr>
            <p:cNvPr id="6" name="Freeform 6">
              <a:extLst>
                <a:ext uri="{FF2B5EF4-FFF2-40B4-BE49-F238E27FC236}">
                  <a16:creationId xmlns:a16="http://schemas.microsoft.com/office/drawing/2014/main" id="{71C6586F-41FE-161D-1E00-736511494FD0}"/>
                </a:ext>
              </a:extLst>
            </p:cNvPr>
            <p:cNvSpPr/>
            <p:nvPr/>
          </p:nvSpPr>
          <p:spPr>
            <a:xfrm>
              <a:off x="0" y="0"/>
              <a:ext cx="16231363" cy="15893414"/>
            </a:xfrm>
            <a:custGeom>
              <a:avLst/>
              <a:gdLst/>
              <a:ahLst/>
              <a:cxnLst/>
              <a:rect l="l" t="t" r="r" b="b"/>
              <a:pathLst>
                <a:path w="16231363" h="15893414">
                  <a:moveTo>
                    <a:pt x="16231363" y="15893414"/>
                  </a:moveTo>
                  <a:lnTo>
                    <a:pt x="6643751" y="15893414"/>
                  </a:lnTo>
                  <a:cubicBezTo>
                    <a:pt x="2974467" y="15893414"/>
                    <a:pt x="0" y="12918821"/>
                    <a:pt x="0" y="9249537"/>
                  </a:cubicBezTo>
                  <a:lnTo>
                    <a:pt x="0" y="0"/>
                  </a:lnTo>
                  <a:lnTo>
                    <a:pt x="16231363" y="0"/>
                  </a:lnTo>
                  <a:close/>
                </a:path>
              </a:pathLst>
            </a:custGeom>
            <a:solidFill>
              <a:srgbClr val="FFFFFF"/>
            </a:solidFill>
          </p:spPr>
          <p:txBody>
            <a:bodyPr/>
            <a:lstStyle/>
            <a:p>
              <a:endParaRPr lang="en-150" dirty="0"/>
            </a:p>
          </p:txBody>
        </p:sp>
      </p:grpSp>
      <p:grpSp>
        <p:nvGrpSpPr>
          <p:cNvPr id="7" name="Group 7">
            <a:extLst>
              <a:ext uri="{FF2B5EF4-FFF2-40B4-BE49-F238E27FC236}">
                <a16:creationId xmlns:a16="http://schemas.microsoft.com/office/drawing/2014/main" id="{D30FEF5F-C116-5486-E46C-CE40933E69A9}"/>
              </a:ext>
            </a:extLst>
          </p:cNvPr>
          <p:cNvGrpSpPr/>
          <p:nvPr/>
        </p:nvGrpSpPr>
        <p:grpSpPr>
          <a:xfrm>
            <a:off x="8636685" y="7617334"/>
            <a:ext cx="2814442" cy="1640966"/>
            <a:chOff x="0" y="0"/>
            <a:chExt cx="3752590" cy="2187955"/>
          </a:xfrm>
        </p:grpSpPr>
        <p:sp>
          <p:nvSpPr>
            <p:cNvPr id="8" name="Freeform 8">
              <a:extLst>
                <a:ext uri="{FF2B5EF4-FFF2-40B4-BE49-F238E27FC236}">
                  <a16:creationId xmlns:a16="http://schemas.microsoft.com/office/drawing/2014/main" id="{FEC9C679-E69F-8E4F-9A2E-E2F90B8ED363}"/>
                </a:ext>
              </a:extLst>
            </p:cNvPr>
            <p:cNvSpPr/>
            <p:nvPr/>
          </p:nvSpPr>
          <p:spPr>
            <a:xfrm>
              <a:off x="0" y="0"/>
              <a:ext cx="3752590" cy="2187955"/>
            </a:xfrm>
            <a:custGeom>
              <a:avLst/>
              <a:gdLst/>
              <a:ahLst/>
              <a:cxnLst/>
              <a:rect l="l" t="t" r="r" b="b"/>
              <a:pathLst>
                <a:path w="3752590" h="2187955">
                  <a:moveTo>
                    <a:pt x="0" y="0"/>
                  </a:moveTo>
                  <a:lnTo>
                    <a:pt x="3752590" y="0"/>
                  </a:lnTo>
                  <a:lnTo>
                    <a:pt x="3752590" y="2187955"/>
                  </a:lnTo>
                  <a:lnTo>
                    <a:pt x="0" y="2187955"/>
                  </a:lnTo>
                  <a:close/>
                </a:path>
              </a:pathLst>
            </a:custGeom>
            <a:solidFill>
              <a:srgbClr val="000000">
                <a:alpha val="0"/>
              </a:srgbClr>
            </a:solidFill>
          </p:spPr>
          <p:txBody>
            <a:bodyPr/>
            <a:lstStyle/>
            <a:p>
              <a:endParaRPr lang="en-US" noProof="1"/>
            </a:p>
          </p:txBody>
        </p:sp>
        <p:sp>
          <p:nvSpPr>
            <p:cNvPr id="9" name="TextBox 9">
              <a:extLst>
                <a:ext uri="{FF2B5EF4-FFF2-40B4-BE49-F238E27FC236}">
                  <a16:creationId xmlns:a16="http://schemas.microsoft.com/office/drawing/2014/main" id="{74ACC4F3-7007-6EAA-768A-6BA27F791762}"/>
                </a:ext>
              </a:extLst>
            </p:cNvPr>
            <p:cNvSpPr txBox="1"/>
            <p:nvPr/>
          </p:nvSpPr>
          <p:spPr>
            <a:xfrm>
              <a:off x="0" y="9525"/>
              <a:ext cx="3752590" cy="2178430"/>
            </a:xfrm>
            <a:prstGeom prst="rect">
              <a:avLst/>
            </a:prstGeom>
          </p:spPr>
          <p:txBody>
            <a:bodyPr lIns="0" tIns="0" rIns="0" bIns="0" rtlCol="0" anchor="t"/>
            <a:lstStyle/>
            <a:p>
              <a:pPr algn="l">
                <a:lnSpc>
                  <a:spcPts val="4197"/>
                </a:lnSpc>
              </a:pPr>
              <a:r>
                <a:rPr lang="en-US" sz="3497" b="1" noProof="1">
                  <a:solidFill>
                    <a:srgbClr val="9224B2"/>
                  </a:solidFill>
                  <a:latin typeface="Museo Moderno Bold"/>
                  <a:ea typeface="Museo Moderno Bold"/>
                  <a:cs typeface="Museo Moderno Bold"/>
                  <a:sym typeface="Museo Moderno Bold"/>
                </a:rPr>
                <a:t>500+</a:t>
              </a:r>
              <a:endParaRPr lang="en-US" sz="3497" noProof="1">
                <a:solidFill>
                  <a:srgbClr val="ED008C"/>
                </a:solidFill>
                <a:latin typeface="Museo Moderno"/>
                <a:ea typeface="Museo Moderno"/>
                <a:cs typeface="Museo Moderno"/>
                <a:sym typeface="Museo Moderno"/>
              </a:endParaRPr>
            </a:p>
            <a:p>
              <a:pPr algn="l">
                <a:lnSpc>
                  <a:spcPts val="2490"/>
                </a:lnSpc>
              </a:pPr>
              <a:r>
                <a:rPr lang="en-US" sz="2076" noProof="1">
                  <a:solidFill>
                    <a:srgbClr val="451959"/>
                  </a:solidFill>
                  <a:latin typeface="Roboto Medium"/>
                  <a:ea typeface="Roboto Medium"/>
                  <a:cs typeface="Roboto Medium"/>
                  <a:sym typeface="Roboto"/>
                </a:rPr>
                <a:t>Partners operating globally with NDD solutions</a:t>
              </a:r>
            </a:p>
          </p:txBody>
        </p:sp>
      </p:grpSp>
      <p:sp>
        <p:nvSpPr>
          <p:cNvPr id="10" name="Freeform 10" descr="Aperto de mão estrutura de tópicos">
            <a:extLst>
              <a:ext uri="{FF2B5EF4-FFF2-40B4-BE49-F238E27FC236}">
                <a16:creationId xmlns:a16="http://schemas.microsoft.com/office/drawing/2014/main" id="{215FD857-AD73-94A5-86A8-5518F56ADF63}"/>
              </a:ext>
            </a:extLst>
          </p:cNvPr>
          <p:cNvSpPr/>
          <p:nvPr/>
        </p:nvSpPr>
        <p:spPr>
          <a:xfrm>
            <a:off x="8636685" y="6757408"/>
            <a:ext cx="946498" cy="946499"/>
          </a:xfrm>
          <a:custGeom>
            <a:avLst/>
            <a:gdLst/>
            <a:ahLst/>
            <a:cxnLst/>
            <a:rect l="l" t="t" r="r" b="b"/>
            <a:pathLst>
              <a:path w="946498" h="946499">
                <a:moveTo>
                  <a:pt x="0" y="0"/>
                </a:moveTo>
                <a:lnTo>
                  <a:pt x="946498" y="0"/>
                </a:lnTo>
                <a:lnTo>
                  <a:pt x="946498" y="946498"/>
                </a:lnTo>
                <a:lnTo>
                  <a:pt x="0" y="94649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noProof="1"/>
          </a:p>
        </p:txBody>
      </p:sp>
      <p:sp>
        <p:nvSpPr>
          <p:cNvPr id="11" name="Freeform 11" descr="Mundo estrutura de tópicos">
            <a:extLst>
              <a:ext uri="{FF2B5EF4-FFF2-40B4-BE49-F238E27FC236}">
                <a16:creationId xmlns:a16="http://schemas.microsoft.com/office/drawing/2014/main" id="{E647BD2C-A4CB-1466-81CA-3231238E0AC5}"/>
              </a:ext>
            </a:extLst>
          </p:cNvPr>
          <p:cNvSpPr/>
          <p:nvPr/>
        </p:nvSpPr>
        <p:spPr>
          <a:xfrm>
            <a:off x="8636685" y="1152021"/>
            <a:ext cx="812173" cy="812174"/>
          </a:xfrm>
          <a:custGeom>
            <a:avLst/>
            <a:gdLst/>
            <a:ahLst/>
            <a:cxnLst/>
            <a:rect l="l" t="t" r="r" b="b"/>
            <a:pathLst>
              <a:path w="812173" h="812174">
                <a:moveTo>
                  <a:pt x="0" y="0"/>
                </a:moveTo>
                <a:lnTo>
                  <a:pt x="812173" y="0"/>
                </a:lnTo>
                <a:lnTo>
                  <a:pt x="812173" y="812174"/>
                </a:lnTo>
                <a:lnTo>
                  <a:pt x="0" y="81217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noProof="1"/>
          </a:p>
        </p:txBody>
      </p:sp>
      <p:grpSp>
        <p:nvGrpSpPr>
          <p:cNvPr id="12" name="Group 12">
            <a:extLst>
              <a:ext uri="{FF2B5EF4-FFF2-40B4-BE49-F238E27FC236}">
                <a16:creationId xmlns:a16="http://schemas.microsoft.com/office/drawing/2014/main" id="{91F4F081-AAE5-F566-8758-28D177529CF8}"/>
              </a:ext>
            </a:extLst>
          </p:cNvPr>
          <p:cNvGrpSpPr/>
          <p:nvPr/>
        </p:nvGrpSpPr>
        <p:grpSpPr>
          <a:xfrm>
            <a:off x="8636685" y="2000264"/>
            <a:ext cx="3618006" cy="1640966"/>
            <a:chOff x="0" y="0"/>
            <a:chExt cx="4824008" cy="2187955"/>
          </a:xfrm>
        </p:grpSpPr>
        <p:sp>
          <p:nvSpPr>
            <p:cNvPr id="13" name="Freeform 13">
              <a:extLst>
                <a:ext uri="{FF2B5EF4-FFF2-40B4-BE49-F238E27FC236}">
                  <a16:creationId xmlns:a16="http://schemas.microsoft.com/office/drawing/2014/main" id="{040C6090-28C7-EB81-9761-8585DF92B13C}"/>
                </a:ext>
              </a:extLst>
            </p:cNvPr>
            <p:cNvSpPr/>
            <p:nvPr/>
          </p:nvSpPr>
          <p:spPr>
            <a:xfrm>
              <a:off x="0" y="0"/>
              <a:ext cx="4824008" cy="2187955"/>
            </a:xfrm>
            <a:custGeom>
              <a:avLst/>
              <a:gdLst/>
              <a:ahLst/>
              <a:cxnLst/>
              <a:rect l="l" t="t" r="r" b="b"/>
              <a:pathLst>
                <a:path w="4824008" h="2187955">
                  <a:moveTo>
                    <a:pt x="0" y="0"/>
                  </a:moveTo>
                  <a:lnTo>
                    <a:pt x="4824008" y="0"/>
                  </a:lnTo>
                  <a:lnTo>
                    <a:pt x="4824008" y="2187955"/>
                  </a:lnTo>
                  <a:lnTo>
                    <a:pt x="0" y="2187955"/>
                  </a:lnTo>
                  <a:close/>
                </a:path>
              </a:pathLst>
            </a:custGeom>
            <a:solidFill>
              <a:srgbClr val="000000">
                <a:alpha val="0"/>
              </a:srgbClr>
            </a:solidFill>
          </p:spPr>
          <p:txBody>
            <a:bodyPr/>
            <a:lstStyle/>
            <a:p>
              <a:endParaRPr lang="en-US" noProof="1"/>
            </a:p>
          </p:txBody>
        </p:sp>
        <p:sp>
          <p:nvSpPr>
            <p:cNvPr id="14" name="TextBox 14">
              <a:extLst>
                <a:ext uri="{FF2B5EF4-FFF2-40B4-BE49-F238E27FC236}">
                  <a16:creationId xmlns:a16="http://schemas.microsoft.com/office/drawing/2014/main" id="{F66F5353-38C7-66BD-36AD-5EBE4ED080B6}"/>
                </a:ext>
              </a:extLst>
            </p:cNvPr>
            <p:cNvSpPr txBox="1"/>
            <p:nvPr/>
          </p:nvSpPr>
          <p:spPr>
            <a:xfrm>
              <a:off x="0" y="9525"/>
              <a:ext cx="4824008" cy="2178430"/>
            </a:xfrm>
            <a:prstGeom prst="rect">
              <a:avLst/>
            </a:prstGeom>
          </p:spPr>
          <p:txBody>
            <a:bodyPr lIns="0" tIns="0" rIns="0" bIns="0" rtlCol="0" anchor="t"/>
            <a:lstStyle/>
            <a:p>
              <a:pPr algn="l">
                <a:lnSpc>
                  <a:spcPts val="4197"/>
                </a:lnSpc>
              </a:pPr>
              <a:r>
                <a:rPr lang="en-US" sz="3497" b="1" noProof="1">
                  <a:solidFill>
                    <a:srgbClr val="9224B2"/>
                  </a:solidFill>
                  <a:latin typeface="Museo Moderno Bold"/>
                  <a:ea typeface="Museo Moderno Bold"/>
                  <a:cs typeface="Museo Moderno Bold"/>
                  <a:sym typeface="Museo Moderno Bold"/>
                </a:rPr>
                <a:t>25,000+</a:t>
              </a:r>
              <a:r>
                <a:rPr lang="en-US" sz="3497" noProof="1">
                  <a:solidFill>
                    <a:srgbClr val="9224B2"/>
                  </a:solidFill>
                  <a:latin typeface="Museo Moderno"/>
                  <a:ea typeface="Museo Moderno"/>
                  <a:cs typeface="Museo Moderno"/>
                  <a:sym typeface="Museo Moderno"/>
                </a:rPr>
                <a:t> </a:t>
              </a:r>
            </a:p>
            <a:p>
              <a:pPr algn="l">
                <a:lnSpc>
                  <a:spcPts val="2490"/>
                </a:lnSpc>
              </a:pPr>
              <a:r>
                <a:rPr lang="en-US" sz="2076" noProof="1">
                  <a:solidFill>
                    <a:srgbClr val="451959"/>
                  </a:solidFill>
                  <a:latin typeface="Roboto Medium"/>
                  <a:ea typeface="Roboto Medium"/>
                  <a:cs typeface="Roboto Medium"/>
                  <a:sym typeface="Roboto"/>
                </a:rPr>
                <a:t>End customers using our platforms in </a:t>
              </a:r>
              <a:r>
                <a:rPr lang="en-US" sz="2076" b="1" noProof="1">
                  <a:solidFill>
                    <a:srgbClr val="451959"/>
                  </a:solidFill>
                  <a:latin typeface="Roboto Bold"/>
                  <a:ea typeface="Roboto Bold"/>
                  <a:cs typeface="Roboto Bold"/>
                  <a:sym typeface="Roboto Bold"/>
                </a:rPr>
                <a:t>43 </a:t>
              </a:r>
              <a:r>
                <a:rPr lang="en-US" sz="2076" noProof="1">
                  <a:solidFill>
                    <a:srgbClr val="451959"/>
                  </a:solidFill>
                  <a:latin typeface="Roboto Medium"/>
                  <a:ea typeface="Roboto Medium"/>
                  <a:cs typeface="Roboto Medium"/>
                  <a:sym typeface="Roboto"/>
                </a:rPr>
                <a:t>countries, </a:t>
              </a:r>
              <a:br>
                <a:rPr lang="en-US" sz="2076" noProof="1">
                  <a:solidFill>
                    <a:srgbClr val="451959"/>
                  </a:solidFill>
                  <a:latin typeface="Roboto Medium"/>
                  <a:ea typeface="Roboto Medium"/>
                  <a:cs typeface="Roboto Medium"/>
                  <a:sym typeface="Roboto"/>
                </a:rPr>
              </a:br>
              <a:r>
                <a:rPr lang="en-US" sz="2076" b="1" noProof="1">
                  <a:solidFill>
                    <a:srgbClr val="451959"/>
                  </a:solidFill>
                  <a:latin typeface="Roboto Bold"/>
                  <a:ea typeface="Roboto Bold"/>
                  <a:cs typeface="Roboto Bold"/>
                  <a:sym typeface="Roboto Bold"/>
                </a:rPr>
                <a:t>28 of which are </a:t>
              </a:r>
              <a:r>
                <a:rPr lang="en-US" sz="2076" noProof="1">
                  <a:solidFill>
                    <a:srgbClr val="451959"/>
                  </a:solidFill>
                  <a:latin typeface="Roboto Medium"/>
                  <a:ea typeface="Roboto Medium"/>
                  <a:cs typeface="Roboto Medium"/>
                  <a:sym typeface="Roboto"/>
                </a:rPr>
                <a:t>in </a:t>
              </a:r>
              <a:r>
                <a:rPr lang="en-US" sz="2076" b="1" noProof="1">
                  <a:solidFill>
                    <a:srgbClr val="451959"/>
                  </a:solidFill>
                  <a:latin typeface="Roboto Bold"/>
                  <a:ea typeface="Roboto Bold"/>
                  <a:cs typeface="Roboto Bold"/>
                  <a:sym typeface="Roboto Bold"/>
                </a:rPr>
                <a:t>EMEA &amp; APJ</a:t>
              </a:r>
            </a:p>
          </p:txBody>
        </p:sp>
      </p:grpSp>
      <p:sp>
        <p:nvSpPr>
          <p:cNvPr id="15" name="Freeform 15" descr="Pinheiro estrutura de tópicos">
            <a:extLst>
              <a:ext uri="{FF2B5EF4-FFF2-40B4-BE49-F238E27FC236}">
                <a16:creationId xmlns:a16="http://schemas.microsoft.com/office/drawing/2014/main" id="{478D625E-552D-142F-D449-1834E879F2C7}"/>
              </a:ext>
            </a:extLst>
          </p:cNvPr>
          <p:cNvSpPr/>
          <p:nvPr/>
        </p:nvSpPr>
        <p:spPr>
          <a:xfrm>
            <a:off x="12976479" y="6769726"/>
            <a:ext cx="812173" cy="812174"/>
          </a:xfrm>
          <a:custGeom>
            <a:avLst/>
            <a:gdLst/>
            <a:ahLst/>
            <a:cxnLst/>
            <a:rect l="l" t="t" r="r" b="b"/>
            <a:pathLst>
              <a:path w="812173" h="812174">
                <a:moveTo>
                  <a:pt x="0" y="0"/>
                </a:moveTo>
                <a:lnTo>
                  <a:pt x="812173" y="0"/>
                </a:lnTo>
                <a:lnTo>
                  <a:pt x="812173" y="812173"/>
                </a:lnTo>
                <a:lnTo>
                  <a:pt x="0" y="81217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noProof="1"/>
          </a:p>
        </p:txBody>
      </p:sp>
      <p:grpSp>
        <p:nvGrpSpPr>
          <p:cNvPr id="16" name="Group 16">
            <a:extLst>
              <a:ext uri="{FF2B5EF4-FFF2-40B4-BE49-F238E27FC236}">
                <a16:creationId xmlns:a16="http://schemas.microsoft.com/office/drawing/2014/main" id="{EDF73D97-7713-10AD-57C0-2681D8F4A44A}"/>
              </a:ext>
            </a:extLst>
          </p:cNvPr>
          <p:cNvGrpSpPr/>
          <p:nvPr/>
        </p:nvGrpSpPr>
        <p:grpSpPr>
          <a:xfrm>
            <a:off x="12976479" y="7607772"/>
            <a:ext cx="4468501" cy="1955328"/>
            <a:chOff x="0" y="0"/>
            <a:chExt cx="5958002" cy="2607104"/>
          </a:xfrm>
        </p:grpSpPr>
        <p:sp>
          <p:nvSpPr>
            <p:cNvPr id="17" name="Freeform 17">
              <a:extLst>
                <a:ext uri="{FF2B5EF4-FFF2-40B4-BE49-F238E27FC236}">
                  <a16:creationId xmlns:a16="http://schemas.microsoft.com/office/drawing/2014/main" id="{EA7067D2-EF50-2839-9A19-4AD07ABAA7C5}"/>
                </a:ext>
              </a:extLst>
            </p:cNvPr>
            <p:cNvSpPr/>
            <p:nvPr/>
          </p:nvSpPr>
          <p:spPr>
            <a:xfrm>
              <a:off x="0" y="0"/>
              <a:ext cx="5958002" cy="2607104"/>
            </a:xfrm>
            <a:custGeom>
              <a:avLst/>
              <a:gdLst/>
              <a:ahLst/>
              <a:cxnLst/>
              <a:rect l="l" t="t" r="r" b="b"/>
              <a:pathLst>
                <a:path w="5958002" h="2607104">
                  <a:moveTo>
                    <a:pt x="0" y="0"/>
                  </a:moveTo>
                  <a:lnTo>
                    <a:pt x="5958002" y="0"/>
                  </a:lnTo>
                  <a:lnTo>
                    <a:pt x="5958002" y="2607104"/>
                  </a:lnTo>
                  <a:lnTo>
                    <a:pt x="0" y="2607104"/>
                  </a:lnTo>
                  <a:close/>
                </a:path>
              </a:pathLst>
            </a:custGeom>
            <a:solidFill>
              <a:srgbClr val="000000">
                <a:alpha val="0"/>
              </a:srgbClr>
            </a:solidFill>
          </p:spPr>
          <p:txBody>
            <a:bodyPr/>
            <a:lstStyle/>
            <a:p>
              <a:endParaRPr lang="en-US" noProof="1"/>
            </a:p>
          </p:txBody>
        </p:sp>
        <p:sp>
          <p:nvSpPr>
            <p:cNvPr id="18" name="TextBox 18">
              <a:extLst>
                <a:ext uri="{FF2B5EF4-FFF2-40B4-BE49-F238E27FC236}">
                  <a16:creationId xmlns:a16="http://schemas.microsoft.com/office/drawing/2014/main" id="{5C4901BF-4BE0-0B38-B3C0-CF77356E6BE1}"/>
                </a:ext>
              </a:extLst>
            </p:cNvPr>
            <p:cNvSpPr txBox="1"/>
            <p:nvPr/>
          </p:nvSpPr>
          <p:spPr>
            <a:xfrm>
              <a:off x="0" y="9525"/>
              <a:ext cx="5958002" cy="2597579"/>
            </a:xfrm>
            <a:prstGeom prst="rect">
              <a:avLst/>
            </a:prstGeom>
          </p:spPr>
          <p:txBody>
            <a:bodyPr lIns="0" tIns="0" rIns="0" bIns="0" rtlCol="0" anchor="t"/>
            <a:lstStyle/>
            <a:p>
              <a:pPr algn="l">
                <a:lnSpc>
                  <a:spcPts val="4197"/>
                </a:lnSpc>
              </a:pPr>
              <a:r>
                <a:rPr lang="en-US" sz="3497" b="1" noProof="1">
                  <a:solidFill>
                    <a:srgbClr val="9224B2"/>
                  </a:solidFill>
                  <a:latin typeface="Museo Moderno Bold"/>
                  <a:ea typeface="Museo Moderno Bold"/>
                  <a:cs typeface="Museo Moderno Bold"/>
                  <a:sym typeface="Museo Moderno Bold"/>
                </a:rPr>
                <a:t>1.6 million</a:t>
              </a:r>
            </a:p>
            <a:p>
              <a:pPr algn="l">
                <a:lnSpc>
                  <a:spcPts val="2495"/>
                </a:lnSpc>
              </a:pPr>
              <a:r>
                <a:rPr lang="en-US" sz="2079" noProof="1">
                  <a:solidFill>
                    <a:srgbClr val="451959"/>
                  </a:solidFill>
                  <a:latin typeface="Roboto Medium"/>
                  <a:ea typeface="Roboto Medium"/>
                  <a:cs typeface="Roboto Medium"/>
                  <a:sym typeface="Roboto"/>
                </a:rPr>
                <a:t>Trees planted for carbon offsetting​ through our Green Carbon sustainability project.</a:t>
              </a:r>
              <a:endParaRPr lang="en-US" sz="2079" b="1" noProof="1">
                <a:solidFill>
                  <a:srgbClr val="9224B2"/>
                </a:solidFill>
                <a:latin typeface="Roboto Bold"/>
                <a:ea typeface="Roboto Bold"/>
                <a:cs typeface="Roboto Bold"/>
                <a:sym typeface="Roboto Bold"/>
              </a:endParaRPr>
            </a:p>
          </p:txBody>
        </p:sp>
      </p:grpSp>
      <p:sp>
        <p:nvSpPr>
          <p:cNvPr id="19" name="Freeform 19" descr="Cabeça com engrenagens estrutura de tópicos">
            <a:extLst>
              <a:ext uri="{FF2B5EF4-FFF2-40B4-BE49-F238E27FC236}">
                <a16:creationId xmlns:a16="http://schemas.microsoft.com/office/drawing/2014/main" id="{C1D1732A-14AC-0F5F-F686-70B34F6B44F1}"/>
              </a:ext>
            </a:extLst>
          </p:cNvPr>
          <p:cNvSpPr/>
          <p:nvPr/>
        </p:nvSpPr>
        <p:spPr>
          <a:xfrm>
            <a:off x="8636685" y="3820680"/>
            <a:ext cx="812173" cy="812174"/>
          </a:xfrm>
          <a:custGeom>
            <a:avLst/>
            <a:gdLst/>
            <a:ahLst/>
            <a:cxnLst/>
            <a:rect l="l" t="t" r="r" b="b"/>
            <a:pathLst>
              <a:path w="812173" h="812174">
                <a:moveTo>
                  <a:pt x="0" y="0"/>
                </a:moveTo>
                <a:lnTo>
                  <a:pt x="812173" y="0"/>
                </a:lnTo>
                <a:lnTo>
                  <a:pt x="812173" y="812174"/>
                </a:lnTo>
                <a:lnTo>
                  <a:pt x="0" y="81217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noProof="1"/>
          </a:p>
        </p:txBody>
      </p:sp>
      <p:grpSp>
        <p:nvGrpSpPr>
          <p:cNvPr id="20" name="Group 20">
            <a:extLst>
              <a:ext uri="{FF2B5EF4-FFF2-40B4-BE49-F238E27FC236}">
                <a16:creationId xmlns:a16="http://schemas.microsoft.com/office/drawing/2014/main" id="{D5E29252-10D9-3EA3-79E8-30707AF63C11}"/>
              </a:ext>
            </a:extLst>
          </p:cNvPr>
          <p:cNvGrpSpPr/>
          <p:nvPr/>
        </p:nvGrpSpPr>
        <p:grpSpPr>
          <a:xfrm>
            <a:off x="8636685" y="4680606"/>
            <a:ext cx="3086259" cy="1640966"/>
            <a:chOff x="0" y="0"/>
            <a:chExt cx="4115012" cy="2187955"/>
          </a:xfrm>
        </p:grpSpPr>
        <p:sp>
          <p:nvSpPr>
            <p:cNvPr id="21" name="Freeform 21">
              <a:extLst>
                <a:ext uri="{FF2B5EF4-FFF2-40B4-BE49-F238E27FC236}">
                  <a16:creationId xmlns:a16="http://schemas.microsoft.com/office/drawing/2014/main" id="{78464A11-8D30-B96B-1E23-AB5F2678CA5F}"/>
                </a:ext>
              </a:extLst>
            </p:cNvPr>
            <p:cNvSpPr/>
            <p:nvPr/>
          </p:nvSpPr>
          <p:spPr>
            <a:xfrm>
              <a:off x="0" y="0"/>
              <a:ext cx="4115012" cy="2187955"/>
            </a:xfrm>
            <a:custGeom>
              <a:avLst/>
              <a:gdLst/>
              <a:ahLst/>
              <a:cxnLst/>
              <a:rect l="l" t="t" r="r" b="b"/>
              <a:pathLst>
                <a:path w="4115012" h="2187955">
                  <a:moveTo>
                    <a:pt x="0" y="0"/>
                  </a:moveTo>
                  <a:lnTo>
                    <a:pt x="4115012" y="0"/>
                  </a:lnTo>
                  <a:lnTo>
                    <a:pt x="4115012" y="2187955"/>
                  </a:lnTo>
                  <a:lnTo>
                    <a:pt x="0" y="2187955"/>
                  </a:lnTo>
                  <a:close/>
                </a:path>
              </a:pathLst>
            </a:custGeom>
            <a:solidFill>
              <a:srgbClr val="000000">
                <a:alpha val="0"/>
              </a:srgbClr>
            </a:solidFill>
          </p:spPr>
          <p:txBody>
            <a:bodyPr/>
            <a:lstStyle/>
            <a:p>
              <a:endParaRPr lang="en-US" noProof="1"/>
            </a:p>
          </p:txBody>
        </p:sp>
        <p:sp>
          <p:nvSpPr>
            <p:cNvPr id="22" name="TextBox 22">
              <a:extLst>
                <a:ext uri="{FF2B5EF4-FFF2-40B4-BE49-F238E27FC236}">
                  <a16:creationId xmlns:a16="http://schemas.microsoft.com/office/drawing/2014/main" id="{ABD1D0A2-1607-4F32-FF2D-B611F538D2F2}"/>
                </a:ext>
              </a:extLst>
            </p:cNvPr>
            <p:cNvSpPr txBox="1"/>
            <p:nvPr/>
          </p:nvSpPr>
          <p:spPr>
            <a:xfrm>
              <a:off x="0" y="9525"/>
              <a:ext cx="4115012" cy="2178430"/>
            </a:xfrm>
            <a:prstGeom prst="rect">
              <a:avLst/>
            </a:prstGeom>
          </p:spPr>
          <p:txBody>
            <a:bodyPr lIns="0" tIns="0" rIns="0" bIns="0" rtlCol="0" anchor="t"/>
            <a:lstStyle/>
            <a:p>
              <a:pPr algn="l">
                <a:lnSpc>
                  <a:spcPts val="4197"/>
                </a:lnSpc>
              </a:pPr>
              <a:r>
                <a:rPr lang="en-US" sz="3497" b="1" noProof="1">
                  <a:solidFill>
                    <a:srgbClr val="9224B2"/>
                  </a:solidFill>
                  <a:latin typeface="Museo Moderno Bold"/>
                  <a:ea typeface="Museo Moderno Bold"/>
                  <a:cs typeface="Museo Moderno Bold"/>
                  <a:sym typeface="Museo Moderno Bold"/>
                </a:rPr>
                <a:t>650+</a:t>
              </a:r>
              <a:endParaRPr lang="en-US" sz="3497" noProof="1">
                <a:solidFill>
                  <a:srgbClr val="ED008C"/>
                </a:solidFill>
                <a:latin typeface="Museo Moderno"/>
                <a:ea typeface="Museo Moderno"/>
                <a:cs typeface="Museo Moderno"/>
                <a:sym typeface="Museo Moderno"/>
              </a:endParaRPr>
            </a:p>
            <a:p>
              <a:pPr algn="l">
                <a:lnSpc>
                  <a:spcPts val="2490"/>
                </a:lnSpc>
              </a:pPr>
              <a:r>
                <a:rPr lang="en-US" sz="2076" noProof="1">
                  <a:solidFill>
                    <a:srgbClr val="451959"/>
                  </a:solidFill>
                  <a:latin typeface="Roboto Medium"/>
                  <a:ea typeface="Roboto Medium"/>
                  <a:cs typeface="Roboto Medium"/>
                  <a:sym typeface="Roboto"/>
                </a:rPr>
                <a:t>Talented colleagues ensuring innovation, technological evolution and support</a:t>
              </a:r>
            </a:p>
          </p:txBody>
        </p:sp>
      </p:grpSp>
      <p:sp>
        <p:nvSpPr>
          <p:cNvPr id="23" name="Freeform 23" descr="Lâmpada e lápis estrutura de tópicos">
            <a:extLst>
              <a:ext uri="{FF2B5EF4-FFF2-40B4-BE49-F238E27FC236}">
                <a16:creationId xmlns:a16="http://schemas.microsoft.com/office/drawing/2014/main" id="{E57BF018-E9F1-1C21-E239-D1B26C1108B0}"/>
              </a:ext>
            </a:extLst>
          </p:cNvPr>
          <p:cNvSpPr/>
          <p:nvPr/>
        </p:nvSpPr>
        <p:spPr>
          <a:xfrm>
            <a:off x="12976479" y="1152021"/>
            <a:ext cx="812173" cy="812174"/>
          </a:xfrm>
          <a:custGeom>
            <a:avLst/>
            <a:gdLst/>
            <a:ahLst/>
            <a:cxnLst/>
            <a:rect l="l" t="t" r="r" b="b"/>
            <a:pathLst>
              <a:path w="812173" h="812174">
                <a:moveTo>
                  <a:pt x="0" y="0"/>
                </a:moveTo>
                <a:lnTo>
                  <a:pt x="812173" y="0"/>
                </a:lnTo>
                <a:lnTo>
                  <a:pt x="812173" y="812174"/>
                </a:lnTo>
                <a:lnTo>
                  <a:pt x="0" y="812174"/>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noProof="1"/>
          </a:p>
        </p:txBody>
      </p:sp>
      <p:grpSp>
        <p:nvGrpSpPr>
          <p:cNvPr id="24" name="Group 24">
            <a:extLst>
              <a:ext uri="{FF2B5EF4-FFF2-40B4-BE49-F238E27FC236}">
                <a16:creationId xmlns:a16="http://schemas.microsoft.com/office/drawing/2014/main" id="{3FFDABB3-BA51-6B9F-A370-D7FF9C67D7EC}"/>
              </a:ext>
            </a:extLst>
          </p:cNvPr>
          <p:cNvGrpSpPr/>
          <p:nvPr/>
        </p:nvGrpSpPr>
        <p:grpSpPr>
          <a:xfrm>
            <a:off x="12976479" y="2000264"/>
            <a:ext cx="3322390" cy="1640966"/>
            <a:chOff x="0" y="0"/>
            <a:chExt cx="4429853" cy="2187955"/>
          </a:xfrm>
        </p:grpSpPr>
        <p:sp>
          <p:nvSpPr>
            <p:cNvPr id="25" name="Freeform 25">
              <a:extLst>
                <a:ext uri="{FF2B5EF4-FFF2-40B4-BE49-F238E27FC236}">
                  <a16:creationId xmlns:a16="http://schemas.microsoft.com/office/drawing/2014/main" id="{AC4DDBE4-7559-ECA9-435F-D6BCED8C50D7}"/>
                </a:ext>
              </a:extLst>
            </p:cNvPr>
            <p:cNvSpPr/>
            <p:nvPr/>
          </p:nvSpPr>
          <p:spPr>
            <a:xfrm>
              <a:off x="0" y="0"/>
              <a:ext cx="4429853" cy="2187955"/>
            </a:xfrm>
            <a:custGeom>
              <a:avLst/>
              <a:gdLst/>
              <a:ahLst/>
              <a:cxnLst/>
              <a:rect l="l" t="t" r="r" b="b"/>
              <a:pathLst>
                <a:path w="4429853" h="2187955">
                  <a:moveTo>
                    <a:pt x="0" y="0"/>
                  </a:moveTo>
                  <a:lnTo>
                    <a:pt x="4429853" y="0"/>
                  </a:lnTo>
                  <a:lnTo>
                    <a:pt x="4429853" y="2187955"/>
                  </a:lnTo>
                  <a:lnTo>
                    <a:pt x="0" y="2187955"/>
                  </a:lnTo>
                  <a:close/>
                </a:path>
              </a:pathLst>
            </a:custGeom>
            <a:solidFill>
              <a:srgbClr val="000000">
                <a:alpha val="0"/>
              </a:srgbClr>
            </a:solidFill>
          </p:spPr>
          <p:txBody>
            <a:bodyPr/>
            <a:lstStyle/>
            <a:p>
              <a:endParaRPr lang="en-US" noProof="1"/>
            </a:p>
          </p:txBody>
        </p:sp>
        <p:sp>
          <p:nvSpPr>
            <p:cNvPr id="26" name="TextBox 26">
              <a:extLst>
                <a:ext uri="{FF2B5EF4-FFF2-40B4-BE49-F238E27FC236}">
                  <a16:creationId xmlns:a16="http://schemas.microsoft.com/office/drawing/2014/main" id="{982409BB-14D1-ABE4-C634-A1D3E515E65B}"/>
                </a:ext>
              </a:extLst>
            </p:cNvPr>
            <p:cNvSpPr txBox="1"/>
            <p:nvPr/>
          </p:nvSpPr>
          <p:spPr>
            <a:xfrm>
              <a:off x="0" y="9525"/>
              <a:ext cx="4429853" cy="2178430"/>
            </a:xfrm>
            <a:prstGeom prst="rect">
              <a:avLst/>
            </a:prstGeom>
          </p:spPr>
          <p:txBody>
            <a:bodyPr lIns="0" tIns="0" rIns="0" bIns="0" rtlCol="0" anchor="t"/>
            <a:lstStyle/>
            <a:p>
              <a:pPr algn="l">
                <a:lnSpc>
                  <a:spcPts val="4197"/>
                </a:lnSpc>
              </a:pPr>
              <a:r>
                <a:rPr lang="en-US" sz="3497" b="1" noProof="1">
                  <a:solidFill>
                    <a:srgbClr val="9224B2"/>
                  </a:solidFill>
                  <a:latin typeface="Museo Moderno Bold"/>
                  <a:ea typeface="Museo Moderno Bold"/>
                  <a:cs typeface="Museo Moderno Bold"/>
                  <a:sym typeface="Museo Moderno Bold"/>
                </a:rPr>
                <a:t>$ 25 Million+</a:t>
              </a:r>
              <a:endParaRPr lang="en-US" sz="3497" noProof="1">
                <a:solidFill>
                  <a:srgbClr val="ED008C"/>
                </a:solidFill>
                <a:latin typeface="Museo Moderno"/>
                <a:ea typeface="Museo Moderno"/>
                <a:cs typeface="Museo Moderno"/>
                <a:sym typeface="Museo Moderno"/>
              </a:endParaRPr>
            </a:p>
            <a:p>
              <a:pPr algn="l">
                <a:lnSpc>
                  <a:spcPts val="2490"/>
                </a:lnSpc>
              </a:pPr>
              <a:r>
                <a:rPr lang="en-US" sz="2076" noProof="1">
                  <a:solidFill>
                    <a:srgbClr val="451959"/>
                  </a:solidFill>
                  <a:latin typeface="Roboto Medium"/>
                  <a:ea typeface="Roboto Medium"/>
                  <a:cs typeface="Roboto Medium"/>
                  <a:sym typeface="Roboto"/>
                </a:rPr>
                <a:t>In 2025 NDD sold more than 25 million $ of software as a service (Saas)</a:t>
              </a:r>
            </a:p>
          </p:txBody>
        </p:sp>
      </p:grpSp>
      <p:sp>
        <p:nvSpPr>
          <p:cNvPr id="27" name="Freeform 27" descr="Folha estrutura de tópicos">
            <a:extLst>
              <a:ext uri="{FF2B5EF4-FFF2-40B4-BE49-F238E27FC236}">
                <a16:creationId xmlns:a16="http://schemas.microsoft.com/office/drawing/2014/main" id="{7E1908A4-48C0-1BA7-0072-A6312F9FDF67}"/>
              </a:ext>
            </a:extLst>
          </p:cNvPr>
          <p:cNvSpPr/>
          <p:nvPr/>
        </p:nvSpPr>
        <p:spPr>
          <a:xfrm>
            <a:off x="12976479" y="3820680"/>
            <a:ext cx="812173" cy="812174"/>
          </a:xfrm>
          <a:custGeom>
            <a:avLst/>
            <a:gdLst/>
            <a:ahLst/>
            <a:cxnLst/>
            <a:rect l="l" t="t" r="r" b="b"/>
            <a:pathLst>
              <a:path w="812173" h="812174">
                <a:moveTo>
                  <a:pt x="0" y="0"/>
                </a:moveTo>
                <a:lnTo>
                  <a:pt x="812173" y="0"/>
                </a:lnTo>
                <a:lnTo>
                  <a:pt x="812173" y="812174"/>
                </a:lnTo>
                <a:lnTo>
                  <a:pt x="0" y="812174"/>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noProof="1"/>
          </a:p>
        </p:txBody>
      </p:sp>
      <p:grpSp>
        <p:nvGrpSpPr>
          <p:cNvPr id="28" name="Group 28">
            <a:extLst>
              <a:ext uri="{FF2B5EF4-FFF2-40B4-BE49-F238E27FC236}">
                <a16:creationId xmlns:a16="http://schemas.microsoft.com/office/drawing/2014/main" id="{56CBC8A8-089A-629D-BFBC-4C5E13AAA2EB}"/>
              </a:ext>
            </a:extLst>
          </p:cNvPr>
          <p:cNvGrpSpPr/>
          <p:nvPr/>
        </p:nvGrpSpPr>
        <p:grpSpPr>
          <a:xfrm>
            <a:off x="12976479" y="4680606"/>
            <a:ext cx="3618890" cy="1640966"/>
            <a:chOff x="0" y="0"/>
            <a:chExt cx="4825187" cy="2187955"/>
          </a:xfrm>
        </p:grpSpPr>
        <p:sp>
          <p:nvSpPr>
            <p:cNvPr id="29" name="Freeform 29">
              <a:extLst>
                <a:ext uri="{FF2B5EF4-FFF2-40B4-BE49-F238E27FC236}">
                  <a16:creationId xmlns:a16="http://schemas.microsoft.com/office/drawing/2014/main" id="{4F0A8D07-8940-7C60-2215-56A3FBDB0AFF}"/>
                </a:ext>
              </a:extLst>
            </p:cNvPr>
            <p:cNvSpPr/>
            <p:nvPr/>
          </p:nvSpPr>
          <p:spPr>
            <a:xfrm>
              <a:off x="0" y="0"/>
              <a:ext cx="4825187" cy="2187955"/>
            </a:xfrm>
            <a:custGeom>
              <a:avLst/>
              <a:gdLst/>
              <a:ahLst/>
              <a:cxnLst/>
              <a:rect l="l" t="t" r="r" b="b"/>
              <a:pathLst>
                <a:path w="4825187" h="2187955">
                  <a:moveTo>
                    <a:pt x="0" y="0"/>
                  </a:moveTo>
                  <a:lnTo>
                    <a:pt x="4825187" y="0"/>
                  </a:lnTo>
                  <a:lnTo>
                    <a:pt x="4825187" y="2187955"/>
                  </a:lnTo>
                  <a:lnTo>
                    <a:pt x="0" y="2187955"/>
                  </a:lnTo>
                  <a:close/>
                </a:path>
              </a:pathLst>
            </a:custGeom>
            <a:solidFill>
              <a:srgbClr val="000000">
                <a:alpha val="0"/>
              </a:srgbClr>
            </a:solidFill>
          </p:spPr>
          <p:txBody>
            <a:bodyPr/>
            <a:lstStyle/>
            <a:p>
              <a:endParaRPr lang="en-US" noProof="1"/>
            </a:p>
          </p:txBody>
        </p:sp>
        <p:sp>
          <p:nvSpPr>
            <p:cNvPr id="30" name="TextBox 30">
              <a:extLst>
                <a:ext uri="{FF2B5EF4-FFF2-40B4-BE49-F238E27FC236}">
                  <a16:creationId xmlns:a16="http://schemas.microsoft.com/office/drawing/2014/main" id="{6847532D-C5B0-952B-99B1-024753B8E760}"/>
                </a:ext>
              </a:extLst>
            </p:cNvPr>
            <p:cNvSpPr txBox="1"/>
            <p:nvPr/>
          </p:nvSpPr>
          <p:spPr>
            <a:xfrm>
              <a:off x="0" y="9525"/>
              <a:ext cx="4825187" cy="2178430"/>
            </a:xfrm>
            <a:prstGeom prst="rect">
              <a:avLst/>
            </a:prstGeom>
          </p:spPr>
          <p:txBody>
            <a:bodyPr lIns="0" tIns="0" rIns="0" bIns="0" rtlCol="0" anchor="t"/>
            <a:lstStyle/>
            <a:p>
              <a:pPr algn="l">
                <a:lnSpc>
                  <a:spcPts val="4197"/>
                </a:lnSpc>
              </a:pPr>
              <a:r>
                <a:rPr lang="en-US" sz="3497" b="1" noProof="1">
                  <a:solidFill>
                    <a:srgbClr val="9224B2"/>
                  </a:solidFill>
                  <a:latin typeface="Museo Moderno Bold"/>
                  <a:ea typeface="Museo Moderno Bold"/>
                  <a:cs typeface="Museo Moderno Bold"/>
                  <a:sym typeface="Museo Moderno Bold"/>
                </a:rPr>
                <a:t>ESG</a:t>
              </a:r>
            </a:p>
            <a:p>
              <a:pPr algn="l">
                <a:lnSpc>
                  <a:spcPts val="2490"/>
                </a:lnSpc>
              </a:pPr>
              <a:r>
                <a:rPr lang="en-US" sz="2076" noProof="1">
                  <a:solidFill>
                    <a:srgbClr val="451959"/>
                  </a:solidFill>
                  <a:latin typeface="Roboto Medium"/>
                  <a:ea typeface="Roboto Medium"/>
                  <a:cs typeface="Roboto Medium"/>
                  <a:sym typeface="Roboto"/>
                </a:rPr>
                <a:t>As a purpose in the portfolio of solutions ensuring governance and sustainability</a:t>
              </a:r>
            </a:p>
          </p:txBody>
        </p:sp>
      </p:grpSp>
      <p:sp>
        <p:nvSpPr>
          <p:cNvPr id="31" name="Freeform 31">
            <a:extLst>
              <a:ext uri="{FF2B5EF4-FFF2-40B4-BE49-F238E27FC236}">
                <a16:creationId xmlns:a16="http://schemas.microsoft.com/office/drawing/2014/main" id="{95998060-45FD-9540-DF52-957E4E28B00D}"/>
              </a:ext>
            </a:extLst>
          </p:cNvPr>
          <p:cNvSpPr/>
          <p:nvPr/>
        </p:nvSpPr>
        <p:spPr>
          <a:xfrm>
            <a:off x="1028700" y="2284046"/>
            <a:ext cx="3981646" cy="1252409"/>
          </a:xfrm>
          <a:custGeom>
            <a:avLst/>
            <a:gdLst/>
            <a:ahLst/>
            <a:cxnLst/>
            <a:rect l="l" t="t" r="r" b="b"/>
            <a:pathLst>
              <a:path w="3981646" h="1252409">
                <a:moveTo>
                  <a:pt x="0" y="0"/>
                </a:moveTo>
                <a:lnTo>
                  <a:pt x="3981646" y="0"/>
                </a:lnTo>
                <a:lnTo>
                  <a:pt x="3981646" y="1252409"/>
                </a:lnTo>
                <a:lnTo>
                  <a:pt x="0" y="1252409"/>
                </a:lnTo>
                <a:lnTo>
                  <a:pt x="0" y="0"/>
                </a:lnTo>
                <a:close/>
              </a:path>
            </a:pathLst>
          </a:custGeom>
          <a:blipFill>
            <a:blip r:embed="rId10"/>
            <a:stretch>
              <a:fillRect/>
            </a:stretch>
          </a:blipFill>
        </p:spPr>
        <p:txBody>
          <a:bodyPr/>
          <a:lstStyle/>
          <a:p>
            <a:endParaRPr lang="en-150"/>
          </a:p>
        </p:txBody>
      </p:sp>
      <p:grpSp>
        <p:nvGrpSpPr>
          <p:cNvPr id="32" name="Group 32">
            <a:extLst>
              <a:ext uri="{FF2B5EF4-FFF2-40B4-BE49-F238E27FC236}">
                <a16:creationId xmlns:a16="http://schemas.microsoft.com/office/drawing/2014/main" id="{EF78BF1D-2C6F-92BA-9841-7404881D725B}"/>
              </a:ext>
            </a:extLst>
          </p:cNvPr>
          <p:cNvGrpSpPr/>
          <p:nvPr/>
        </p:nvGrpSpPr>
        <p:grpSpPr>
          <a:xfrm>
            <a:off x="1028700" y="4226767"/>
            <a:ext cx="5165117" cy="3940729"/>
            <a:chOff x="0" y="0"/>
            <a:chExt cx="6886823" cy="5254305"/>
          </a:xfrm>
        </p:grpSpPr>
        <p:sp>
          <p:nvSpPr>
            <p:cNvPr id="33" name="Freeform 33">
              <a:extLst>
                <a:ext uri="{FF2B5EF4-FFF2-40B4-BE49-F238E27FC236}">
                  <a16:creationId xmlns:a16="http://schemas.microsoft.com/office/drawing/2014/main" id="{0A6BCC55-8923-C7B5-E908-E55FE1881E3C}"/>
                </a:ext>
              </a:extLst>
            </p:cNvPr>
            <p:cNvSpPr/>
            <p:nvPr/>
          </p:nvSpPr>
          <p:spPr>
            <a:xfrm>
              <a:off x="0" y="0"/>
              <a:ext cx="6886823" cy="5254305"/>
            </a:xfrm>
            <a:custGeom>
              <a:avLst/>
              <a:gdLst/>
              <a:ahLst/>
              <a:cxnLst/>
              <a:rect l="l" t="t" r="r" b="b"/>
              <a:pathLst>
                <a:path w="6886823" h="5254305">
                  <a:moveTo>
                    <a:pt x="0" y="0"/>
                  </a:moveTo>
                  <a:lnTo>
                    <a:pt x="6886823" y="0"/>
                  </a:lnTo>
                  <a:lnTo>
                    <a:pt x="6886823" y="5254305"/>
                  </a:lnTo>
                  <a:lnTo>
                    <a:pt x="0" y="5254305"/>
                  </a:lnTo>
                  <a:close/>
                </a:path>
              </a:pathLst>
            </a:custGeom>
            <a:solidFill>
              <a:srgbClr val="000000">
                <a:alpha val="0"/>
              </a:srgbClr>
            </a:solidFill>
          </p:spPr>
          <p:txBody>
            <a:bodyPr/>
            <a:lstStyle/>
            <a:p>
              <a:endParaRPr lang="en-150"/>
            </a:p>
          </p:txBody>
        </p:sp>
        <p:sp>
          <p:nvSpPr>
            <p:cNvPr id="34" name="TextBox 34">
              <a:extLst>
                <a:ext uri="{FF2B5EF4-FFF2-40B4-BE49-F238E27FC236}">
                  <a16:creationId xmlns:a16="http://schemas.microsoft.com/office/drawing/2014/main" id="{19CFAF30-A3B7-D068-39DA-C174943D4E25}"/>
                </a:ext>
              </a:extLst>
            </p:cNvPr>
            <p:cNvSpPr txBox="1"/>
            <p:nvPr/>
          </p:nvSpPr>
          <p:spPr>
            <a:xfrm>
              <a:off x="0" y="-47625"/>
              <a:ext cx="6886823" cy="5301930"/>
            </a:xfrm>
            <a:prstGeom prst="rect">
              <a:avLst/>
            </a:prstGeom>
          </p:spPr>
          <p:txBody>
            <a:bodyPr lIns="0" tIns="0" rIns="0" bIns="0" rtlCol="0" anchor="t"/>
            <a:lstStyle/>
            <a:p>
              <a:pPr algn="l">
                <a:lnSpc>
                  <a:spcPts val="3080"/>
                </a:lnSpc>
              </a:pPr>
              <a:r>
                <a:rPr lang="en" sz="2199" dirty="0">
                  <a:solidFill>
                    <a:srgbClr val="FFFFFF"/>
                  </a:solidFill>
                  <a:latin typeface="Roboto Medium"/>
                  <a:ea typeface="Roboto Medium"/>
                  <a:cs typeface="Roboto Medium"/>
                  <a:sym typeface="Roboto"/>
                </a:rPr>
                <a:t>We are a </a:t>
              </a:r>
              <a:r>
                <a:rPr lang="en" sz="2199" b="1" dirty="0">
                  <a:solidFill>
                    <a:srgbClr val="FFFFFF"/>
                  </a:solidFill>
                  <a:latin typeface="Roboto Bold"/>
                  <a:ea typeface="Roboto Bold"/>
                  <a:cs typeface="Roboto Bold"/>
                  <a:sym typeface="Roboto Bold"/>
                </a:rPr>
                <a:t>global technology company </a:t>
              </a:r>
              <a:r>
                <a:rPr lang="en" sz="2199" dirty="0">
                  <a:solidFill>
                    <a:srgbClr val="FFFFFF"/>
                  </a:solidFill>
                  <a:latin typeface="Roboto Medium"/>
                  <a:ea typeface="Roboto Medium"/>
                  <a:cs typeface="Roboto Medium"/>
                  <a:sym typeface="Roboto"/>
                </a:rPr>
                <a:t>that operates </a:t>
              </a:r>
              <a:r>
                <a:rPr lang="en" sz="2199" b="1" dirty="0">
                  <a:solidFill>
                    <a:srgbClr val="FFFFFF"/>
                  </a:solidFill>
                  <a:latin typeface="Roboto Bold"/>
                  <a:ea typeface="Roboto Bold"/>
                  <a:cs typeface="Roboto Bold"/>
                  <a:sym typeface="Roboto Bold"/>
                </a:rPr>
                <a:t>NDD Orbix, a high availability </a:t>
              </a:r>
              <a:r>
                <a:rPr lang="en" sz="2199" dirty="0">
                  <a:solidFill>
                    <a:srgbClr val="FFFFFF"/>
                  </a:solidFill>
                  <a:latin typeface="Roboto Medium"/>
                  <a:ea typeface="Roboto Medium"/>
                  <a:cs typeface="Roboto Medium"/>
                  <a:sym typeface="Roboto"/>
                </a:rPr>
                <a:t>platform for </a:t>
              </a:r>
              <a:r>
                <a:rPr lang="en" sz="2199" b="1" dirty="0">
                  <a:solidFill>
                    <a:srgbClr val="FFFFFF"/>
                  </a:solidFill>
                  <a:latin typeface="Roboto Bold"/>
                  <a:ea typeface="Roboto Bold"/>
                  <a:cs typeface="Roboto Bold"/>
                  <a:sym typeface="Roboto Bold"/>
                </a:rPr>
                <a:t>automation and management of </a:t>
              </a:r>
              <a:r>
                <a:rPr lang="en" sz="2199" dirty="0">
                  <a:solidFill>
                    <a:srgbClr val="FFFFFF"/>
                  </a:solidFill>
                  <a:latin typeface="Roboto Medium"/>
                  <a:ea typeface="Roboto Medium"/>
                  <a:cs typeface="Roboto Medium"/>
                  <a:sym typeface="Roboto"/>
                </a:rPr>
                <a:t>digital environments (Workplace as a Service). We offer continuous monitoring of multiple </a:t>
              </a:r>
              <a:r>
                <a:rPr lang="en" sz="2199" b="1" dirty="0">
                  <a:solidFill>
                    <a:srgbClr val="FFFFFF"/>
                  </a:solidFill>
                  <a:latin typeface="Roboto Bold"/>
                  <a:ea typeface="Roboto Bold"/>
                  <a:cs typeface="Roboto Bold"/>
                  <a:sym typeface="Roboto Bold"/>
                </a:rPr>
                <a:t>devices and services</a:t>
              </a:r>
              <a:r>
                <a:rPr lang="en" sz="2199" dirty="0">
                  <a:solidFill>
                    <a:srgbClr val="FFFFFF"/>
                  </a:solidFill>
                  <a:latin typeface="Roboto Medium"/>
                  <a:ea typeface="Roboto Medium"/>
                  <a:cs typeface="Roboto Medium"/>
                  <a:sym typeface="Roboto"/>
                </a:rPr>
                <a:t>, ensuring availability, security, </a:t>
              </a:r>
              <a:r>
                <a:rPr lang="en" sz="2199" b="1" dirty="0">
                  <a:solidFill>
                    <a:srgbClr val="FFFFFF"/>
                  </a:solidFill>
                  <a:latin typeface="Roboto Bold"/>
                  <a:ea typeface="Roboto Bold"/>
                  <a:cs typeface="Roboto Bold"/>
                  <a:sym typeface="Roboto Bold"/>
                </a:rPr>
                <a:t>cost reduction </a:t>
              </a:r>
              <a:r>
                <a:rPr lang="en" sz="2199" dirty="0">
                  <a:solidFill>
                    <a:srgbClr val="FFFFFF"/>
                  </a:solidFill>
                  <a:latin typeface="Roboto Medium"/>
                  <a:ea typeface="Roboto Medium"/>
                  <a:cs typeface="Roboto Medium"/>
                  <a:sym typeface="Roboto"/>
                </a:rPr>
                <a:t>and alignment with ESG practices.</a:t>
              </a:r>
            </a:p>
          </p:txBody>
        </p:sp>
      </p:grpSp>
      <p:sp>
        <p:nvSpPr>
          <p:cNvPr id="36" name="Freeform 36">
            <a:extLst>
              <a:ext uri="{FF2B5EF4-FFF2-40B4-BE49-F238E27FC236}">
                <a16:creationId xmlns:a16="http://schemas.microsoft.com/office/drawing/2014/main" id="{A9AB345D-32E0-63CC-C534-AD75AFC1BCB6}"/>
              </a:ext>
            </a:extLst>
          </p:cNvPr>
          <p:cNvSpPr/>
          <p:nvPr/>
        </p:nvSpPr>
        <p:spPr>
          <a:xfrm>
            <a:off x="1028700" y="1657271"/>
            <a:ext cx="2589182" cy="1238442"/>
          </a:xfrm>
          <a:custGeom>
            <a:avLst/>
            <a:gdLst/>
            <a:ahLst/>
            <a:cxnLst/>
            <a:rect l="l" t="t" r="r" b="b"/>
            <a:pathLst>
              <a:path w="3452243" h="1651256">
                <a:moveTo>
                  <a:pt x="0" y="0"/>
                </a:moveTo>
                <a:lnTo>
                  <a:pt x="3452243" y="0"/>
                </a:lnTo>
                <a:lnTo>
                  <a:pt x="3452243" y="1651256"/>
                </a:lnTo>
                <a:lnTo>
                  <a:pt x="0" y="1651256"/>
                </a:lnTo>
                <a:close/>
              </a:path>
            </a:pathLst>
          </a:custGeom>
          <a:solidFill>
            <a:srgbClr val="000000">
              <a:alpha val="0"/>
            </a:srgbClr>
          </a:solidFill>
        </p:spPr>
        <p:txBody>
          <a:bodyPr/>
          <a:lstStyle/>
          <a:p>
            <a:endParaRPr lang="en-150"/>
          </a:p>
        </p:txBody>
      </p:sp>
      <p:pic>
        <p:nvPicPr>
          <p:cNvPr id="41" name="Imagem 40" descr="Forma&#10;&#10;Descrição gerada automaticamente com confiança média">
            <a:extLst>
              <a:ext uri="{FF2B5EF4-FFF2-40B4-BE49-F238E27FC236}">
                <a16:creationId xmlns:a16="http://schemas.microsoft.com/office/drawing/2014/main" id="{E238EAAC-79B9-92B7-96D8-52DB7A2639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09666" y="451165"/>
            <a:ext cx="1524000" cy="481454"/>
          </a:xfrm>
          <a:prstGeom prst="rect">
            <a:avLst/>
          </a:prstGeom>
        </p:spPr>
      </p:pic>
    </p:spTree>
    <p:extLst>
      <p:ext uri="{BB962C8B-B14F-4D97-AF65-F5344CB8AC3E}">
        <p14:creationId xmlns:p14="http://schemas.microsoft.com/office/powerpoint/2010/main" val="966388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212275"/>
            <a:ext cx="11492607" cy="10545426"/>
          </a:xfrm>
          <a:custGeom>
            <a:avLst/>
            <a:gdLst/>
            <a:ahLst/>
            <a:cxnLst/>
            <a:rect l="l" t="t" r="r" b="b"/>
            <a:pathLst>
              <a:path w="11492607" h="10545426">
                <a:moveTo>
                  <a:pt x="0" y="0"/>
                </a:moveTo>
                <a:lnTo>
                  <a:pt x="11492608" y="0"/>
                </a:lnTo>
                <a:lnTo>
                  <a:pt x="11492608" y="10545426"/>
                </a:lnTo>
                <a:lnTo>
                  <a:pt x="0" y="10545426"/>
                </a:lnTo>
                <a:lnTo>
                  <a:pt x="0" y="0"/>
                </a:lnTo>
                <a:close/>
              </a:path>
            </a:pathLst>
          </a:custGeom>
          <a:blipFill>
            <a:blip r:embed="rId2"/>
            <a:stretch>
              <a:fillRect l="-63108" t="-12215" b="-12215"/>
            </a:stretch>
          </a:blipFill>
        </p:spPr>
        <p:txBody>
          <a:bodyPr/>
          <a:lstStyle/>
          <a:p>
            <a:endParaRPr lang="en-150"/>
          </a:p>
        </p:txBody>
      </p:sp>
      <p:grpSp>
        <p:nvGrpSpPr>
          <p:cNvPr id="3" name="Group 3"/>
          <p:cNvGrpSpPr/>
          <p:nvPr/>
        </p:nvGrpSpPr>
        <p:grpSpPr>
          <a:xfrm>
            <a:off x="-52361" y="-46151"/>
            <a:ext cx="9811643" cy="10333151"/>
            <a:chOff x="0" y="0"/>
            <a:chExt cx="1520080" cy="1600876"/>
          </a:xfrm>
        </p:grpSpPr>
        <p:sp>
          <p:nvSpPr>
            <p:cNvPr id="4" name="Freeform 4"/>
            <p:cNvSpPr/>
            <p:nvPr/>
          </p:nvSpPr>
          <p:spPr>
            <a:xfrm>
              <a:off x="0" y="0"/>
              <a:ext cx="1520080" cy="1600876"/>
            </a:xfrm>
            <a:custGeom>
              <a:avLst/>
              <a:gdLst/>
              <a:ahLst/>
              <a:cxnLst/>
              <a:rect l="l" t="t" r="r" b="b"/>
              <a:pathLst>
                <a:path w="1520080" h="1600876">
                  <a:moveTo>
                    <a:pt x="37875" y="0"/>
                  </a:moveTo>
                  <a:lnTo>
                    <a:pt x="1482206" y="0"/>
                  </a:lnTo>
                  <a:cubicBezTo>
                    <a:pt x="1503123" y="0"/>
                    <a:pt x="1520080" y="16957"/>
                    <a:pt x="1520080" y="37875"/>
                  </a:cubicBezTo>
                  <a:lnTo>
                    <a:pt x="1520080" y="1563001"/>
                  </a:lnTo>
                  <a:cubicBezTo>
                    <a:pt x="1520080" y="1573046"/>
                    <a:pt x="1516090" y="1582679"/>
                    <a:pt x="1508987" y="1589782"/>
                  </a:cubicBezTo>
                  <a:cubicBezTo>
                    <a:pt x="1501884" y="1596885"/>
                    <a:pt x="1492251" y="1600876"/>
                    <a:pt x="1482206" y="1600876"/>
                  </a:cubicBezTo>
                  <a:lnTo>
                    <a:pt x="37875" y="1600876"/>
                  </a:lnTo>
                  <a:cubicBezTo>
                    <a:pt x="16957" y="1600876"/>
                    <a:pt x="0" y="1583919"/>
                    <a:pt x="0" y="1563001"/>
                  </a:cubicBezTo>
                  <a:lnTo>
                    <a:pt x="0" y="37875"/>
                  </a:lnTo>
                  <a:cubicBezTo>
                    <a:pt x="0" y="16957"/>
                    <a:pt x="16957" y="0"/>
                    <a:pt x="37875" y="0"/>
                  </a:cubicBezTo>
                  <a:close/>
                </a:path>
              </a:pathLst>
            </a:custGeom>
            <a:blipFill>
              <a:blip r:embed="rId3">
                <a:alphaModFix amt="5000"/>
              </a:blip>
              <a:stretch>
                <a:fillRect l="-1089" t="-30358" r="-15730"/>
              </a:stretch>
            </a:blipFill>
          </p:spPr>
          <p:txBody>
            <a:bodyPr/>
            <a:lstStyle/>
            <a:p>
              <a:endParaRPr lang="en-150" dirty="0"/>
            </a:p>
          </p:txBody>
        </p:sp>
      </p:grpSp>
      <p:grpSp>
        <p:nvGrpSpPr>
          <p:cNvPr id="5" name="Group 5"/>
          <p:cNvGrpSpPr/>
          <p:nvPr/>
        </p:nvGrpSpPr>
        <p:grpSpPr>
          <a:xfrm>
            <a:off x="7010401" y="0"/>
            <a:ext cx="11277600" cy="11920017"/>
            <a:chOff x="0" y="0"/>
            <a:chExt cx="16231308" cy="15893356"/>
          </a:xfrm>
        </p:grpSpPr>
        <p:sp>
          <p:nvSpPr>
            <p:cNvPr id="6" name="Freeform 6"/>
            <p:cNvSpPr/>
            <p:nvPr/>
          </p:nvSpPr>
          <p:spPr>
            <a:xfrm>
              <a:off x="0" y="0"/>
              <a:ext cx="16231363" cy="15893414"/>
            </a:xfrm>
            <a:custGeom>
              <a:avLst/>
              <a:gdLst/>
              <a:ahLst/>
              <a:cxnLst/>
              <a:rect l="l" t="t" r="r" b="b"/>
              <a:pathLst>
                <a:path w="16231363" h="15893414">
                  <a:moveTo>
                    <a:pt x="16231363" y="15893414"/>
                  </a:moveTo>
                  <a:lnTo>
                    <a:pt x="6643751" y="15893414"/>
                  </a:lnTo>
                  <a:cubicBezTo>
                    <a:pt x="2974467" y="15893414"/>
                    <a:pt x="0" y="12918821"/>
                    <a:pt x="0" y="9249537"/>
                  </a:cubicBezTo>
                  <a:lnTo>
                    <a:pt x="0" y="0"/>
                  </a:lnTo>
                  <a:lnTo>
                    <a:pt x="16231363" y="0"/>
                  </a:lnTo>
                  <a:close/>
                </a:path>
              </a:pathLst>
            </a:custGeom>
            <a:solidFill>
              <a:srgbClr val="FFFFFF"/>
            </a:solidFill>
          </p:spPr>
          <p:txBody>
            <a:bodyPr/>
            <a:lstStyle/>
            <a:p>
              <a:endParaRPr lang="en-150" dirty="0"/>
            </a:p>
          </p:txBody>
        </p:sp>
      </p:grpSp>
      <p:grpSp>
        <p:nvGrpSpPr>
          <p:cNvPr id="32" name="Group 32"/>
          <p:cNvGrpSpPr/>
          <p:nvPr/>
        </p:nvGrpSpPr>
        <p:grpSpPr>
          <a:xfrm>
            <a:off x="540884" y="3581870"/>
            <a:ext cx="4019227" cy="1673580"/>
            <a:chOff x="0" y="-2055037"/>
            <a:chExt cx="10623598" cy="7309342"/>
          </a:xfrm>
        </p:grpSpPr>
        <p:sp>
          <p:nvSpPr>
            <p:cNvPr id="33" name="Freeform 33"/>
            <p:cNvSpPr/>
            <p:nvPr/>
          </p:nvSpPr>
          <p:spPr>
            <a:xfrm>
              <a:off x="0" y="0"/>
              <a:ext cx="6886823" cy="5254305"/>
            </a:xfrm>
            <a:custGeom>
              <a:avLst/>
              <a:gdLst/>
              <a:ahLst/>
              <a:cxnLst/>
              <a:rect l="l" t="t" r="r" b="b"/>
              <a:pathLst>
                <a:path w="6886823" h="5254305">
                  <a:moveTo>
                    <a:pt x="0" y="0"/>
                  </a:moveTo>
                  <a:lnTo>
                    <a:pt x="6886823" y="0"/>
                  </a:lnTo>
                  <a:lnTo>
                    <a:pt x="6886823" y="5254305"/>
                  </a:lnTo>
                  <a:lnTo>
                    <a:pt x="0" y="5254305"/>
                  </a:lnTo>
                  <a:close/>
                </a:path>
              </a:pathLst>
            </a:custGeom>
            <a:solidFill>
              <a:srgbClr val="000000">
                <a:alpha val="0"/>
              </a:srgbClr>
            </a:solidFill>
          </p:spPr>
          <p:txBody>
            <a:bodyPr/>
            <a:lstStyle/>
            <a:p>
              <a:endParaRPr lang="en-150">
                <a:latin typeface="Roboto Medium" panose="02000000000000000000" pitchFamily="2" charset="0"/>
                <a:ea typeface="Roboto Medium" panose="02000000000000000000" pitchFamily="2" charset="0"/>
                <a:cs typeface="Roboto Medium" panose="02000000000000000000" pitchFamily="2" charset="0"/>
              </a:endParaRPr>
            </a:p>
          </p:txBody>
        </p:sp>
        <p:sp>
          <p:nvSpPr>
            <p:cNvPr id="34" name="TextBox 34"/>
            <p:cNvSpPr txBox="1"/>
            <p:nvPr/>
          </p:nvSpPr>
          <p:spPr>
            <a:xfrm>
              <a:off x="3736775" y="-2055037"/>
              <a:ext cx="6886823" cy="5301930"/>
            </a:xfrm>
            <a:prstGeom prst="rect">
              <a:avLst/>
            </a:prstGeom>
          </p:spPr>
          <p:txBody>
            <a:bodyPr lIns="0" tIns="0" rIns="0" bIns="0" rtlCol="0" anchor="t"/>
            <a:lstStyle/>
            <a:p>
              <a:pPr>
                <a:lnSpc>
                  <a:spcPts val="3080"/>
                </a:lnSpc>
              </a:pPr>
              <a:r>
                <a:rPr lang="en" dirty="0" err="1">
                  <a:solidFill>
                    <a:schemeClr val="bg1"/>
                  </a:solidFill>
                  <a:latin typeface="Museo Moderno" panose="020B0604020202020204" charset="0"/>
                  <a:ea typeface="Roboto Medium" panose="02000000000000000000" pitchFamily="2" charset="0"/>
                  <a:cs typeface="Museo Moderno" panose="020B0604020202020204" charset="0"/>
                  <a:sym typeface="Roboto"/>
                </a:rPr>
                <a:t>Headquarters</a:t>
              </a:r>
              <a:r>
                <a:rPr lang="en" dirty="0">
                  <a:solidFill>
                    <a:schemeClr val="bg1"/>
                  </a:solidFill>
                  <a:latin typeface="Museo Moderno" panose="020B0604020202020204" charset="0"/>
                  <a:ea typeface="Roboto Medium" panose="02000000000000000000" pitchFamily="2" charset="0"/>
                  <a:cs typeface="Museo Moderno" panose="020B0604020202020204" charset="0"/>
                  <a:sym typeface="Roboto"/>
                </a:rPr>
                <a:t> </a:t>
              </a:r>
              <a:r>
                <a:rPr lang="en" dirty="0" err="1">
                  <a:solidFill>
                    <a:schemeClr val="bg1"/>
                  </a:solidFill>
                  <a:latin typeface="Museo Moderno" panose="020B0604020202020204" charset="0"/>
                  <a:ea typeface="Roboto Medium" panose="02000000000000000000" pitchFamily="2" charset="0"/>
                  <a:cs typeface="Museo Moderno" panose="020B0604020202020204" charset="0"/>
                  <a:sym typeface="Roboto"/>
                </a:rPr>
                <a:t>International</a:t>
              </a:r>
              <a:endParaRPr lang="en-US" dirty="0">
                <a:solidFill>
                  <a:schemeClr val="bg1"/>
                </a:solidFill>
                <a:latin typeface="Museo Moderno" panose="020B0604020202020204" charset="0"/>
                <a:ea typeface="Roboto Medium" panose="02000000000000000000" pitchFamily="2" charset="0"/>
                <a:cs typeface="Museo Moderno" panose="020B0604020202020204" charset="0"/>
                <a:sym typeface="Roboto"/>
              </a:endParaRPr>
            </a:p>
            <a:p>
              <a:pPr marL="342900" indent="-342900">
                <a:lnSpc>
                  <a:spcPts val="3080"/>
                </a:lnSpc>
                <a:buClr>
                  <a:schemeClr val="bg1"/>
                </a:buClr>
                <a:buSzPct val="80000"/>
                <a:buFont typeface="Webdings" panose="05030102010509060703" pitchFamily="18" charset="2"/>
                <a:buChar char="="/>
              </a:pPr>
              <a:r>
                <a:rPr lang="en" dirty="0">
                  <a:solidFill>
                    <a:srgbClr val="FFFFFF"/>
                  </a:solidFill>
                  <a:latin typeface="Roboto Medium" panose="02000000000000000000" pitchFamily="2" charset="0"/>
                  <a:ea typeface="Roboto Medium" panose="02000000000000000000" pitchFamily="2" charset="0"/>
                  <a:cs typeface="Roboto Medium" panose="02000000000000000000" pitchFamily="2" charset="0"/>
                  <a:sym typeface="Roboto"/>
                </a:rPr>
                <a:t>Portugal</a:t>
              </a:r>
            </a:p>
            <a:p>
              <a:pPr marL="342900" indent="-342900">
                <a:lnSpc>
                  <a:spcPts val="3080"/>
                </a:lnSpc>
                <a:buClr>
                  <a:schemeClr val="bg1"/>
                </a:buClr>
                <a:buSzPct val="80000"/>
                <a:buFont typeface="Webdings" panose="05030102010509060703" pitchFamily="18" charset="2"/>
                <a:buChar char="="/>
              </a:pPr>
              <a:r>
                <a:rPr lang="en" dirty="0">
                  <a:solidFill>
                    <a:srgbClr val="FFFFFF"/>
                  </a:solidFill>
                  <a:latin typeface="Roboto Medium" panose="02000000000000000000" pitchFamily="2" charset="0"/>
                  <a:ea typeface="Roboto Medium" panose="02000000000000000000" pitchFamily="2" charset="0"/>
                  <a:cs typeface="Roboto Medium" panose="02000000000000000000" pitchFamily="2" charset="0"/>
                  <a:sym typeface="Roboto"/>
                </a:rPr>
                <a:t>United </a:t>
              </a:r>
              <a:r>
                <a:rPr lang="en" dirty="0" err="1">
                  <a:solidFill>
                    <a:srgbClr val="FFFFFF"/>
                  </a:solidFill>
                  <a:latin typeface="Roboto Medium" panose="02000000000000000000" pitchFamily="2" charset="0"/>
                  <a:ea typeface="Roboto Medium" panose="02000000000000000000" pitchFamily="2" charset="0"/>
                  <a:cs typeface="Roboto Medium" panose="02000000000000000000" pitchFamily="2" charset="0"/>
                  <a:sym typeface="Roboto"/>
                </a:rPr>
                <a:t>States</a:t>
              </a:r>
            </a:p>
            <a:p>
              <a:pPr marL="342900" indent="-342900">
                <a:lnSpc>
                  <a:spcPts val="3080"/>
                </a:lnSpc>
                <a:buClr>
                  <a:schemeClr val="bg1"/>
                </a:buClr>
                <a:buSzPct val="80000"/>
                <a:buFont typeface="Webdings" panose="05030102010509060703" pitchFamily="18" charset="2"/>
                <a:buChar char="="/>
              </a:pPr>
              <a:r>
                <a:rPr lang="en" dirty="0" err="1">
                  <a:solidFill>
                    <a:srgbClr val="FFFFFF"/>
                  </a:solidFill>
                  <a:latin typeface="Roboto Medium" panose="02000000000000000000" pitchFamily="2" charset="0"/>
                  <a:ea typeface="Roboto Medium" panose="02000000000000000000" pitchFamily="2" charset="0"/>
                  <a:cs typeface="Roboto Medium" panose="02000000000000000000" pitchFamily="2" charset="0"/>
                  <a:sym typeface="Roboto"/>
                </a:rPr>
                <a:t>Spain</a:t>
              </a:r>
              <a:endParaRPr lang="en-US" dirty="0">
                <a:solidFill>
                  <a:srgbClr val="FFFFFF"/>
                </a:solidFill>
                <a:latin typeface="Roboto Medium" panose="02000000000000000000" pitchFamily="2" charset="0"/>
                <a:ea typeface="Roboto Medium" panose="02000000000000000000" pitchFamily="2" charset="0"/>
                <a:cs typeface="Roboto Medium" panose="02000000000000000000" pitchFamily="2" charset="0"/>
                <a:sym typeface="Roboto"/>
              </a:endParaRPr>
            </a:p>
            <a:p>
              <a:pPr>
                <a:lnSpc>
                  <a:spcPts val="3080"/>
                </a:lnSpc>
                <a:buClr>
                  <a:schemeClr val="bg1"/>
                </a:buClr>
              </a:pPr>
              <a:endParaRPr lang="en-US" dirty="0">
                <a:solidFill>
                  <a:srgbClr val="FFFFFF"/>
                </a:solidFill>
                <a:latin typeface="Roboto Medium" panose="02000000000000000000" pitchFamily="2" charset="0"/>
                <a:ea typeface="Roboto Medium" panose="02000000000000000000" pitchFamily="2" charset="0"/>
                <a:cs typeface="Roboto Medium" panose="02000000000000000000" pitchFamily="2" charset="0"/>
                <a:sym typeface="Roboto"/>
              </a:endParaRPr>
            </a:p>
            <a:p>
              <a:pPr>
                <a:lnSpc>
                  <a:spcPts val="3080"/>
                </a:lnSpc>
              </a:pPr>
              <a:endParaRPr lang="en-US" dirty="0">
                <a:solidFill>
                  <a:srgbClr val="FFFFFF"/>
                </a:solidFill>
                <a:latin typeface="Roboto Medium" panose="02000000000000000000" pitchFamily="2" charset="0"/>
                <a:ea typeface="Roboto Medium" panose="02000000000000000000" pitchFamily="2" charset="0"/>
                <a:cs typeface="Roboto Medium" panose="02000000000000000000" pitchFamily="2" charset="0"/>
                <a:sym typeface="Roboto"/>
              </a:endParaRPr>
            </a:p>
          </p:txBody>
        </p:sp>
      </p:grpSp>
      <p:pic>
        <p:nvPicPr>
          <p:cNvPr id="41" name="Imagem 40" descr="Forma&#10;&#10;Descrição gerada automaticamente com confiança média">
            <a:extLst>
              <a:ext uri="{FF2B5EF4-FFF2-40B4-BE49-F238E27FC236}">
                <a16:creationId xmlns:a16="http://schemas.microsoft.com/office/drawing/2014/main" id="{5E770FB0-1FE0-EC68-EBFA-E7F0F42686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09666" y="451165"/>
            <a:ext cx="1524000" cy="481454"/>
          </a:xfrm>
          <a:prstGeom prst="rect">
            <a:avLst/>
          </a:prstGeom>
        </p:spPr>
      </p:pic>
      <p:sp>
        <p:nvSpPr>
          <p:cNvPr id="43" name="TextBox 34">
            <a:extLst>
              <a:ext uri="{FF2B5EF4-FFF2-40B4-BE49-F238E27FC236}">
                <a16:creationId xmlns:a16="http://schemas.microsoft.com/office/drawing/2014/main" id="{B1ABC1BB-1DCD-627B-1FFD-DA6B9D05ABAF}"/>
              </a:ext>
            </a:extLst>
          </p:cNvPr>
          <p:cNvSpPr txBox="1"/>
          <p:nvPr/>
        </p:nvSpPr>
        <p:spPr>
          <a:xfrm>
            <a:off x="1986034" y="2347883"/>
            <a:ext cx="2452975" cy="1103684"/>
          </a:xfrm>
          <a:prstGeom prst="rect">
            <a:avLst/>
          </a:prstGeom>
        </p:spPr>
        <p:txBody>
          <a:bodyPr lIns="0" tIns="0" rIns="0" bIns="0" rtlCol="0" anchor="t"/>
          <a:lstStyle/>
          <a:p>
            <a:pPr algn="l">
              <a:lnSpc>
                <a:spcPts val="3080"/>
              </a:lnSpc>
            </a:pPr>
            <a:r>
              <a:rPr lang="en" dirty="0">
                <a:solidFill>
                  <a:srgbClr val="FFFFFF"/>
                </a:solidFill>
                <a:latin typeface="Museo Moderno" panose="020B0604020202020204" charset="0"/>
                <a:ea typeface="Roboto Medium" panose="02000000000000000000" pitchFamily="2" charset="0"/>
                <a:cs typeface="Museo Moderno" panose="020B0604020202020204" charset="0"/>
                <a:sym typeface="Roboto"/>
              </a:rPr>
              <a:t>Global Headquarters</a:t>
            </a:r>
          </a:p>
          <a:p>
            <a:pPr marL="342900" indent="-342900" algn="l">
              <a:lnSpc>
                <a:spcPts val="3080"/>
              </a:lnSpc>
              <a:buClr>
                <a:schemeClr val="bg1"/>
              </a:buClr>
              <a:buSzPct val="80000"/>
              <a:buFont typeface="Webdings" panose="05030102010509060703" pitchFamily="18" charset="2"/>
              <a:buChar char="="/>
            </a:pPr>
            <a:r>
              <a:rPr lang="en" dirty="0" err="1">
                <a:solidFill>
                  <a:srgbClr val="FFFFFF"/>
                </a:solidFill>
                <a:latin typeface="Roboto Medium" panose="02000000000000000000" pitchFamily="2" charset="0"/>
                <a:ea typeface="Roboto Medium" panose="02000000000000000000" pitchFamily="2" charset="0"/>
                <a:cs typeface="Roboto Medium" panose="02000000000000000000" pitchFamily="2" charset="0"/>
                <a:sym typeface="Roboto"/>
              </a:rPr>
              <a:t>Brazil</a:t>
            </a:r>
            <a:endParaRPr lang="en-US" dirty="0">
              <a:solidFill>
                <a:srgbClr val="FFFFFF"/>
              </a:solidFill>
              <a:latin typeface="Roboto Medium" panose="02000000000000000000" pitchFamily="2" charset="0"/>
              <a:ea typeface="Roboto Medium" panose="02000000000000000000" pitchFamily="2" charset="0"/>
              <a:cs typeface="Roboto Medium" panose="02000000000000000000" pitchFamily="2" charset="0"/>
              <a:sym typeface="Roboto"/>
            </a:endParaRPr>
          </a:p>
          <a:p>
            <a:pPr algn="l">
              <a:lnSpc>
                <a:spcPts val="3080"/>
              </a:lnSpc>
            </a:pPr>
            <a:endParaRPr lang="en-US" dirty="0">
              <a:solidFill>
                <a:srgbClr val="FFFFFF"/>
              </a:solidFill>
              <a:latin typeface="Roboto Medium" panose="02000000000000000000" pitchFamily="2" charset="0"/>
              <a:ea typeface="Roboto Medium" panose="02000000000000000000" pitchFamily="2" charset="0"/>
              <a:cs typeface="Roboto Medium" panose="02000000000000000000" pitchFamily="2" charset="0"/>
              <a:sym typeface="Roboto"/>
            </a:endParaRPr>
          </a:p>
        </p:txBody>
      </p:sp>
      <p:sp>
        <p:nvSpPr>
          <p:cNvPr id="45" name="TextBox 34">
            <a:extLst>
              <a:ext uri="{FF2B5EF4-FFF2-40B4-BE49-F238E27FC236}">
                <a16:creationId xmlns:a16="http://schemas.microsoft.com/office/drawing/2014/main" id="{6504C243-1B0D-3752-C77E-F932134F8CE9}"/>
              </a:ext>
            </a:extLst>
          </p:cNvPr>
          <p:cNvSpPr txBox="1"/>
          <p:nvPr/>
        </p:nvSpPr>
        <p:spPr>
          <a:xfrm>
            <a:off x="1986034" y="8548459"/>
            <a:ext cx="1719311" cy="934626"/>
          </a:xfrm>
          <a:prstGeom prst="rect">
            <a:avLst/>
          </a:prstGeom>
        </p:spPr>
        <p:txBody>
          <a:bodyPr lIns="0" tIns="0" rIns="0" bIns="0" rtlCol="0" anchor="t"/>
          <a:lstStyle/>
          <a:p>
            <a:pPr marL="285750" indent="-285750" algn="l">
              <a:lnSpc>
                <a:spcPts val="3080"/>
              </a:lnSpc>
              <a:buClr>
                <a:schemeClr val="bg1"/>
              </a:buClr>
              <a:buSzPct val="80000"/>
              <a:buFont typeface="Webdings" panose="05030102010509060703" pitchFamily="18" charset="2"/>
              <a:buChar char="="/>
            </a:pPr>
            <a:r>
              <a:rPr lang="en" dirty="0" err="1">
                <a:solidFill>
                  <a:srgbClr val="FFFFFF"/>
                </a:solidFill>
                <a:latin typeface="Roboto Medium"/>
                <a:ea typeface="Roboto Medium"/>
                <a:cs typeface="Roboto Medium"/>
                <a:sym typeface="Roboto"/>
              </a:rPr>
              <a:t>Brazil</a:t>
            </a:r>
            <a:endParaRPr lang="en-US" dirty="0">
              <a:solidFill>
                <a:srgbClr val="FFFFFF"/>
              </a:solidFill>
              <a:latin typeface="Roboto Medium"/>
              <a:ea typeface="Roboto Medium"/>
              <a:cs typeface="Roboto Medium"/>
              <a:sym typeface="Roboto"/>
            </a:endParaRPr>
          </a:p>
          <a:p>
            <a:pPr marL="285750" indent="-285750" algn="l">
              <a:lnSpc>
                <a:spcPts val="3080"/>
              </a:lnSpc>
              <a:buClr>
                <a:schemeClr val="bg1"/>
              </a:buClr>
              <a:buSzPct val="80000"/>
              <a:buFont typeface="Webdings" panose="05030102010509060703" pitchFamily="18" charset="2"/>
              <a:buChar char="="/>
            </a:pPr>
            <a:r>
              <a:rPr lang="en" dirty="0" err="1">
                <a:solidFill>
                  <a:srgbClr val="FFFFFF"/>
                </a:solidFill>
                <a:latin typeface="Roboto Medium"/>
                <a:ea typeface="Roboto Medium"/>
                <a:cs typeface="Roboto Medium"/>
                <a:sym typeface="Roboto"/>
              </a:rPr>
              <a:t>Spain</a:t>
            </a:r>
            <a:endParaRPr lang="en-US" dirty="0">
              <a:solidFill>
                <a:srgbClr val="FFFFFF"/>
              </a:solidFill>
              <a:latin typeface="Roboto Medium"/>
              <a:ea typeface="Roboto Medium"/>
              <a:cs typeface="Roboto Medium"/>
              <a:sym typeface="Roboto"/>
            </a:endParaRPr>
          </a:p>
          <a:p>
            <a:pPr algn="l">
              <a:lnSpc>
                <a:spcPts val="3080"/>
              </a:lnSpc>
            </a:pPr>
            <a:endParaRPr lang="en-US" dirty="0">
              <a:solidFill>
                <a:srgbClr val="FFFFFF"/>
              </a:solidFill>
              <a:latin typeface="Roboto Medium"/>
              <a:ea typeface="Roboto Medium"/>
              <a:cs typeface="Roboto Medium"/>
              <a:sym typeface="Roboto"/>
            </a:endParaRPr>
          </a:p>
        </p:txBody>
      </p:sp>
      <p:sp>
        <p:nvSpPr>
          <p:cNvPr id="47" name="TextBox 34">
            <a:extLst>
              <a:ext uri="{FF2B5EF4-FFF2-40B4-BE49-F238E27FC236}">
                <a16:creationId xmlns:a16="http://schemas.microsoft.com/office/drawing/2014/main" id="{A7FF9352-8436-B849-658F-79E4D010CC89}"/>
              </a:ext>
            </a:extLst>
          </p:cNvPr>
          <p:cNvSpPr txBox="1"/>
          <p:nvPr/>
        </p:nvSpPr>
        <p:spPr>
          <a:xfrm>
            <a:off x="1954618" y="6031915"/>
            <a:ext cx="1906478" cy="2532489"/>
          </a:xfrm>
          <a:prstGeom prst="rect">
            <a:avLst/>
          </a:prstGeom>
        </p:spPr>
        <p:txBody>
          <a:bodyPr lIns="0" tIns="0" rIns="0" bIns="0" rtlCol="0" anchor="t"/>
          <a:lstStyle/>
          <a:p>
            <a:pPr marL="285750" indent="-285750" algn="l">
              <a:lnSpc>
                <a:spcPts val="3080"/>
              </a:lnSpc>
              <a:buClr>
                <a:schemeClr val="bg1"/>
              </a:buClr>
              <a:buSzPct val="80000"/>
              <a:buFont typeface="Webdings" panose="05030102010509060703" pitchFamily="18" charset="2"/>
              <a:buChar char="="/>
            </a:pPr>
            <a:r>
              <a:rPr lang="en" dirty="0" err="1">
                <a:solidFill>
                  <a:srgbClr val="FFFFFF"/>
                </a:solidFill>
                <a:latin typeface="Roboto Medium"/>
                <a:ea typeface="Roboto Medium"/>
                <a:cs typeface="Roboto Medium"/>
                <a:sym typeface="Roboto"/>
              </a:rPr>
              <a:t>Brazil</a:t>
            </a:r>
            <a:endParaRPr lang="en-US" dirty="0">
              <a:solidFill>
                <a:srgbClr val="FFFFFF"/>
              </a:solidFill>
              <a:latin typeface="Roboto Medium"/>
              <a:ea typeface="Roboto Medium"/>
              <a:cs typeface="Roboto Medium"/>
              <a:sym typeface="Roboto"/>
            </a:endParaRPr>
          </a:p>
          <a:p>
            <a:pPr marL="285750" indent="-285750" algn="l">
              <a:lnSpc>
                <a:spcPts val="3080"/>
              </a:lnSpc>
              <a:buClr>
                <a:schemeClr val="bg1"/>
              </a:buClr>
              <a:buSzPct val="80000"/>
              <a:buFont typeface="Webdings" panose="05030102010509060703" pitchFamily="18" charset="2"/>
              <a:buChar char="="/>
            </a:pPr>
            <a:r>
              <a:rPr lang="en" dirty="0">
                <a:solidFill>
                  <a:srgbClr val="FFFFFF"/>
                </a:solidFill>
                <a:latin typeface="Roboto Medium"/>
                <a:ea typeface="Roboto Medium"/>
                <a:cs typeface="Roboto Medium"/>
                <a:sym typeface="Roboto"/>
              </a:rPr>
              <a:t>Colombia</a:t>
            </a:r>
          </a:p>
          <a:p>
            <a:pPr marL="342900" indent="-342900" algn="l">
              <a:lnSpc>
                <a:spcPts val="3080"/>
              </a:lnSpc>
              <a:buClr>
                <a:schemeClr val="bg1"/>
              </a:buClr>
              <a:buSzPct val="80000"/>
              <a:buFont typeface="Webdings" panose="05030102010509060703" pitchFamily="18" charset="2"/>
              <a:buChar char="="/>
            </a:pPr>
            <a:r>
              <a:rPr lang="en" sz="1800" dirty="0" err="1">
                <a:solidFill>
                  <a:srgbClr val="FFFFFF"/>
                </a:solidFill>
                <a:latin typeface="Roboto Medium"/>
                <a:ea typeface="Roboto Medium"/>
                <a:cs typeface="Roboto Medium"/>
                <a:sym typeface="Roboto"/>
              </a:rPr>
              <a:t>Spain</a:t>
            </a:r>
            <a:endParaRPr lang="en-US" sz="1800" dirty="0">
              <a:solidFill>
                <a:srgbClr val="FFFFFF"/>
              </a:solidFill>
              <a:latin typeface="Roboto Medium"/>
              <a:ea typeface="Roboto Medium"/>
              <a:cs typeface="Roboto Medium"/>
              <a:sym typeface="Roboto"/>
            </a:endParaRPr>
          </a:p>
          <a:p>
            <a:pPr marL="342900" indent="-342900" algn="l">
              <a:lnSpc>
                <a:spcPts val="3080"/>
              </a:lnSpc>
              <a:buClr>
                <a:schemeClr val="bg1"/>
              </a:buClr>
              <a:buSzPct val="80000"/>
              <a:buFont typeface="Webdings" panose="05030102010509060703" pitchFamily="18" charset="2"/>
              <a:buChar char="="/>
            </a:pPr>
            <a:r>
              <a:rPr lang="en" sz="1800" dirty="0">
                <a:solidFill>
                  <a:srgbClr val="FFFFFF"/>
                </a:solidFill>
                <a:latin typeface="Roboto Medium"/>
                <a:ea typeface="Roboto Medium"/>
                <a:cs typeface="Roboto Medium"/>
                <a:sym typeface="Roboto"/>
              </a:rPr>
              <a:t>India</a:t>
            </a:r>
          </a:p>
          <a:p>
            <a:pPr marL="285750" indent="-285750" algn="l">
              <a:lnSpc>
                <a:spcPts val="3080"/>
              </a:lnSpc>
              <a:buClr>
                <a:schemeClr val="bg1"/>
              </a:buClr>
              <a:buSzPct val="80000"/>
              <a:buFont typeface="Webdings" panose="05030102010509060703" pitchFamily="18" charset="2"/>
              <a:buChar char="="/>
            </a:pPr>
            <a:endParaRPr lang="en-US" dirty="0">
              <a:solidFill>
                <a:srgbClr val="FFFFFF"/>
              </a:solidFill>
              <a:latin typeface="Roboto Medium"/>
              <a:ea typeface="Roboto Medium"/>
              <a:cs typeface="Roboto Medium"/>
              <a:sym typeface="Roboto"/>
            </a:endParaRPr>
          </a:p>
        </p:txBody>
      </p:sp>
      <p:sp>
        <p:nvSpPr>
          <p:cNvPr id="48" name="TextBox 34">
            <a:extLst>
              <a:ext uri="{FF2B5EF4-FFF2-40B4-BE49-F238E27FC236}">
                <a16:creationId xmlns:a16="http://schemas.microsoft.com/office/drawing/2014/main" id="{26552965-3420-4B1D-EB78-B27674D7C9D8}"/>
              </a:ext>
            </a:extLst>
          </p:cNvPr>
          <p:cNvSpPr txBox="1"/>
          <p:nvPr/>
        </p:nvSpPr>
        <p:spPr>
          <a:xfrm>
            <a:off x="4119659" y="6027421"/>
            <a:ext cx="1557632" cy="2424217"/>
          </a:xfrm>
          <a:prstGeom prst="rect">
            <a:avLst/>
          </a:prstGeom>
        </p:spPr>
        <p:txBody>
          <a:bodyPr lIns="0" tIns="0" rIns="0" bIns="0" rtlCol="0" anchor="t"/>
          <a:lstStyle/>
          <a:p>
            <a:pPr marL="342900" indent="-342900" algn="l">
              <a:lnSpc>
                <a:spcPts val="3080"/>
              </a:lnSpc>
              <a:buClr>
                <a:schemeClr val="bg1"/>
              </a:buClr>
              <a:buSzPct val="80000"/>
              <a:buFont typeface="Webdings" panose="05030102010509060703" pitchFamily="18" charset="2"/>
              <a:buChar char="="/>
            </a:pPr>
            <a:r>
              <a:rPr lang="en" sz="2000" dirty="0">
                <a:solidFill>
                  <a:srgbClr val="FFFFFF"/>
                </a:solidFill>
                <a:latin typeface="Roboto Medium"/>
                <a:ea typeface="Roboto Medium"/>
                <a:cs typeface="Roboto Medium"/>
                <a:sym typeface="Roboto"/>
              </a:rPr>
              <a:t>Mexico</a:t>
            </a:r>
          </a:p>
          <a:p>
            <a:pPr marL="342900" indent="-342900" algn="l">
              <a:lnSpc>
                <a:spcPts val="3080"/>
              </a:lnSpc>
              <a:buClr>
                <a:schemeClr val="bg1"/>
              </a:buClr>
              <a:buSzPct val="80000"/>
              <a:buFont typeface="Webdings" panose="05030102010509060703" pitchFamily="18" charset="2"/>
              <a:buChar char="="/>
            </a:pPr>
            <a:r>
              <a:rPr lang="en" sz="2000" dirty="0">
                <a:solidFill>
                  <a:srgbClr val="FFFFFF"/>
                </a:solidFill>
                <a:latin typeface="Roboto Medium"/>
                <a:ea typeface="Roboto Medium"/>
                <a:cs typeface="Roboto Medium"/>
                <a:sym typeface="Roboto"/>
              </a:rPr>
              <a:t>Peru</a:t>
            </a:r>
          </a:p>
          <a:p>
            <a:pPr marL="342900" indent="-342900" algn="l">
              <a:lnSpc>
                <a:spcPts val="3080"/>
              </a:lnSpc>
              <a:buClr>
                <a:schemeClr val="bg1"/>
              </a:buClr>
              <a:buSzPct val="80000"/>
              <a:buFont typeface="Webdings" panose="05030102010509060703" pitchFamily="18" charset="2"/>
              <a:buChar char="="/>
            </a:pPr>
            <a:r>
              <a:rPr lang="en" sz="2000" dirty="0">
                <a:solidFill>
                  <a:srgbClr val="FFFFFF"/>
                </a:solidFill>
                <a:latin typeface="Roboto Medium"/>
                <a:ea typeface="Roboto Medium"/>
                <a:cs typeface="Roboto Medium"/>
                <a:sym typeface="Roboto"/>
              </a:rPr>
              <a:t>Portugal</a:t>
            </a:r>
          </a:p>
          <a:p>
            <a:pPr marL="342900" indent="-342900" algn="l">
              <a:lnSpc>
                <a:spcPts val="3080"/>
              </a:lnSpc>
              <a:buClr>
                <a:schemeClr val="bg1"/>
              </a:buClr>
              <a:buSzPct val="80000"/>
              <a:buFont typeface="Webdings" panose="05030102010509060703" pitchFamily="18" charset="2"/>
              <a:buChar char="="/>
            </a:pPr>
            <a:endParaRPr lang="en-US" sz="2000" dirty="0">
              <a:solidFill>
                <a:srgbClr val="FFFFFF"/>
              </a:solidFill>
              <a:latin typeface="Roboto Medium"/>
              <a:ea typeface="Roboto Medium"/>
              <a:cs typeface="Roboto Medium"/>
              <a:sym typeface="Roboto"/>
            </a:endParaRPr>
          </a:p>
        </p:txBody>
      </p:sp>
      <p:grpSp>
        <p:nvGrpSpPr>
          <p:cNvPr id="60" name="Group 10">
            <a:extLst>
              <a:ext uri="{FF2B5EF4-FFF2-40B4-BE49-F238E27FC236}">
                <a16:creationId xmlns:a16="http://schemas.microsoft.com/office/drawing/2014/main" id="{8C00A15E-4CCC-3E0B-CAB3-465EA5702FC8}"/>
              </a:ext>
            </a:extLst>
          </p:cNvPr>
          <p:cNvGrpSpPr/>
          <p:nvPr/>
        </p:nvGrpSpPr>
        <p:grpSpPr>
          <a:xfrm>
            <a:off x="2844" y="-4457700"/>
            <a:ext cx="7007558" cy="6424668"/>
            <a:chOff x="0" y="0"/>
            <a:chExt cx="5080674" cy="5080674"/>
          </a:xfrm>
        </p:grpSpPr>
        <p:sp>
          <p:nvSpPr>
            <p:cNvPr id="61" name="Freeform 11">
              <a:extLst>
                <a:ext uri="{FF2B5EF4-FFF2-40B4-BE49-F238E27FC236}">
                  <a16:creationId xmlns:a16="http://schemas.microsoft.com/office/drawing/2014/main" id="{96801039-01E6-0D35-480C-6B489EBBE89E}"/>
                </a:ext>
              </a:extLst>
            </p:cNvPr>
            <p:cNvSpPr/>
            <p:nvPr/>
          </p:nvSpPr>
          <p:spPr>
            <a:xfrm>
              <a:off x="0" y="0"/>
              <a:ext cx="5080635" cy="5080635"/>
            </a:xfrm>
            <a:custGeom>
              <a:avLst/>
              <a:gdLst/>
              <a:ahLst/>
              <a:cxnLst/>
              <a:rect l="l" t="t" r="r" b="b"/>
              <a:pathLst>
                <a:path w="5080635" h="5080635">
                  <a:moveTo>
                    <a:pt x="0" y="0"/>
                  </a:moveTo>
                  <a:lnTo>
                    <a:pt x="3479800" y="0"/>
                  </a:lnTo>
                  <a:cubicBezTo>
                    <a:pt x="4363720" y="0"/>
                    <a:pt x="5080635" y="716915"/>
                    <a:pt x="5080635" y="1600835"/>
                  </a:cubicBezTo>
                  <a:lnTo>
                    <a:pt x="5080635" y="5080635"/>
                  </a:lnTo>
                  <a:lnTo>
                    <a:pt x="1600835" y="5080635"/>
                  </a:lnTo>
                  <a:cubicBezTo>
                    <a:pt x="716915" y="5080635"/>
                    <a:pt x="0" y="4363720"/>
                    <a:pt x="0" y="3479800"/>
                  </a:cubicBezTo>
                  <a:lnTo>
                    <a:pt x="0" y="0"/>
                  </a:lnTo>
                  <a:close/>
                </a:path>
              </a:pathLst>
            </a:custGeom>
            <a:solidFill>
              <a:srgbClr val="4936D7"/>
            </a:solidFill>
          </p:spPr>
          <p:txBody>
            <a:bodyPr/>
            <a:lstStyle/>
            <a:p>
              <a:endParaRPr lang="en-150"/>
            </a:p>
          </p:txBody>
        </p:sp>
      </p:grpSp>
      <p:sp>
        <p:nvSpPr>
          <p:cNvPr id="62" name="CaixaDeTexto 61">
            <a:extLst>
              <a:ext uri="{FF2B5EF4-FFF2-40B4-BE49-F238E27FC236}">
                <a16:creationId xmlns:a16="http://schemas.microsoft.com/office/drawing/2014/main" id="{522BDE0A-D27C-090B-95F4-09A9A723AFF8}"/>
              </a:ext>
            </a:extLst>
          </p:cNvPr>
          <p:cNvSpPr txBox="1"/>
          <p:nvPr/>
        </p:nvSpPr>
        <p:spPr>
          <a:xfrm>
            <a:off x="1371600" y="568458"/>
            <a:ext cx="4987263" cy="830997"/>
          </a:xfrm>
          <a:prstGeom prst="rect">
            <a:avLst/>
          </a:prstGeom>
          <a:noFill/>
        </p:spPr>
        <p:txBody>
          <a:bodyPr wrap="none" rtlCol="0">
            <a:spAutoFit/>
          </a:bodyPr>
          <a:lstStyle/>
          <a:p>
            <a:r>
              <a:rPr lang="en" sz="4800" b="1" dirty="0">
                <a:solidFill>
                  <a:schemeClr val="bg1"/>
                </a:solidFill>
                <a:latin typeface="Museo Moderno" panose="020B0604020202020204" charset="0"/>
                <a:cs typeface="Museo Moderno" panose="020B0604020202020204" charset="0"/>
              </a:rPr>
              <a:t>Global </a:t>
            </a:r>
            <a:endParaRPr lang="en-150" sz="4800" b="1" dirty="0">
              <a:solidFill>
                <a:schemeClr val="bg1"/>
              </a:solidFill>
              <a:latin typeface="Museo Moderno" panose="020B0604020202020204" charset="0"/>
              <a:cs typeface="Museo Moderno" panose="020B0604020202020204" charset="0"/>
            </a:endParaRPr>
          </a:p>
        </p:txBody>
      </p:sp>
      <p:grpSp>
        <p:nvGrpSpPr>
          <p:cNvPr id="51" name="Group 12">
            <a:extLst>
              <a:ext uri="{FF2B5EF4-FFF2-40B4-BE49-F238E27FC236}">
                <a16:creationId xmlns:a16="http://schemas.microsoft.com/office/drawing/2014/main" id="{174EBDF5-8D2A-C20C-3303-7732673AD761}"/>
              </a:ext>
            </a:extLst>
          </p:cNvPr>
          <p:cNvGrpSpPr/>
          <p:nvPr/>
        </p:nvGrpSpPr>
        <p:grpSpPr>
          <a:xfrm>
            <a:off x="10394349" y="2648757"/>
            <a:ext cx="324000" cy="324000"/>
            <a:chOff x="0" y="0"/>
            <a:chExt cx="5080674" cy="5080674"/>
          </a:xfrm>
          <a:solidFill>
            <a:srgbClr val="FFFFFF">
              <a:alpha val="50196"/>
            </a:srgbClr>
          </a:solidFill>
        </p:grpSpPr>
        <p:sp>
          <p:nvSpPr>
            <p:cNvPr id="52" name="Freeform 13">
              <a:extLst>
                <a:ext uri="{FF2B5EF4-FFF2-40B4-BE49-F238E27FC236}">
                  <a16:creationId xmlns:a16="http://schemas.microsoft.com/office/drawing/2014/main" id="{94758A55-D61E-E5B7-D1D0-07DF830F5C35}"/>
                </a:ext>
              </a:extLst>
            </p:cNvPr>
            <p:cNvSpPr/>
            <p:nvPr/>
          </p:nvSpPr>
          <p:spPr>
            <a:xfrm>
              <a:off x="0" y="0"/>
              <a:ext cx="5080635" cy="5080635"/>
            </a:xfrm>
            <a:custGeom>
              <a:avLst/>
              <a:gdLst/>
              <a:ahLst/>
              <a:cxnLst/>
              <a:rect l="l" t="t" r="r" b="b"/>
              <a:pathLst>
                <a:path w="5080635" h="5080635">
                  <a:moveTo>
                    <a:pt x="0" y="0"/>
                  </a:moveTo>
                  <a:lnTo>
                    <a:pt x="3479800" y="0"/>
                  </a:lnTo>
                  <a:cubicBezTo>
                    <a:pt x="4363720" y="0"/>
                    <a:pt x="5080635" y="716915"/>
                    <a:pt x="5080635" y="1600835"/>
                  </a:cubicBezTo>
                  <a:lnTo>
                    <a:pt x="5080635" y="5080635"/>
                  </a:lnTo>
                  <a:lnTo>
                    <a:pt x="1600835" y="5080635"/>
                  </a:lnTo>
                  <a:cubicBezTo>
                    <a:pt x="716915" y="5080635"/>
                    <a:pt x="0" y="4363720"/>
                    <a:pt x="0" y="3479800"/>
                  </a:cubicBezTo>
                  <a:lnTo>
                    <a:pt x="0" y="0"/>
                  </a:lnTo>
                  <a:close/>
                </a:path>
              </a:pathLst>
            </a:custGeom>
            <a:grpFill/>
          </p:spPr>
          <p:txBody>
            <a:bodyPr/>
            <a:lstStyle/>
            <a:p>
              <a:endParaRPr lang="en-150"/>
            </a:p>
          </p:txBody>
        </p:sp>
      </p:grpSp>
      <p:sp>
        <p:nvSpPr>
          <p:cNvPr id="65" name="TextBox 34">
            <a:extLst>
              <a:ext uri="{FF2B5EF4-FFF2-40B4-BE49-F238E27FC236}">
                <a16:creationId xmlns:a16="http://schemas.microsoft.com/office/drawing/2014/main" id="{28613B86-84AD-39A4-A74B-756AE0C0937E}"/>
              </a:ext>
            </a:extLst>
          </p:cNvPr>
          <p:cNvSpPr txBox="1"/>
          <p:nvPr/>
        </p:nvSpPr>
        <p:spPr>
          <a:xfrm>
            <a:off x="1968828" y="5634301"/>
            <a:ext cx="2228885" cy="600572"/>
          </a:xfrm>
          <a:prstGeom prst="rect">
            <a:avLst/>
          </a:prstGeom>
        </p:spPr>
        <p:txBody>
          <a:bodyPr lIns="0" tIns="0" rIns="0" bIns="0" rtlCol="0" anchor="t"/>
          <a:lstStyle/>
          <a:p>
            <a:pPr algn="l">
              <a:lnSpc>
                <a:spcPts val="3080"/>
              </a:lnSpc>
            </a:pPr>
            <a:r>
              <a:rPr lang="en" dirty="0" err="1">
                <a:solidFill>
                  <a:srgbClr val="FFFFFF"/>
                </a:solidFill>
                <a:latin typeface="Museo Moderno" panose="020B0604020202020204" charset="0"/>
                <a:ea typeface="Roboto Medium"/>
                <a:cs typeface="Museo Moderno" panose="020B0604020202020204" charset="0"/>
                <a:sym typeface="Roboto"/>
              </a:rPr>
              <a:t>Support </a:t>
            </a:r>
            <a:endParaRPr lang="en-US" dirty="0">
              <a:solidFill>
                <a:srgbClr val="FFFFFF"/>
              </a:solidFill>
              <a:latin typeface="Museo Moderno" panose="020B0604020202020204" charset="0"/>
              <a:ea typeface="Roboto Medium"/>
              <a:cs typeface="Museo Moderno" panose="020B0604020202020204" charset="0"/>
              <a:sym typeface="Roboto"/>
            </a:endParaRPr>
          </a:p>
        </p:txBody>
      </p:sp>
      <p:sp>
        <p:nvSpPr>
          <p:cNvPr id="68" name="TextBox 34">
            <a:extLst>
              <a:ext uri="{FF2B5EF4-FFF2-40B4-BE49-F238E27FC236}">
                <a16:creationId xmlns:a16="http://schemas.microsoft.com/office/drawing/2014/main" id="{1AA45374-A58F-C63C-1D7C-5A0FFAB532DB}"/>
              </a:ext>
            </a:extLst>
          </p:cNvPr>
          <p:cNvSpPr txBox="1"/>
          <p:nvPr/>
        </p:nvSpPr>
        <p:spPr>
          <a:xfrm>
            <a:off x="2007843" y="8191500"/>
            <a:ext cx="3884005" cy="525242"/>
          </a:xfrm>
          <a:prstGeom prst="rect">
            <a:avLst/>
          </a:prstGeom>
        </p:spPr>
        <p:txBody>
          <a:bodyPr lIns="0" tIns="0" rIns="0" bIns="0" rtlCol="0" anchor="t"/>
          <a:lstStyle/>
          <a:p>
            <a:pPr algn="l">
              <a:lnSpc>
                <a:spcPts val="3080"/>
              </a:lnSpc>
            </a:pPr>
            <a:r>
              <a:rPr lang="en" dirty="0" err="1">
                <a:solidFill>
                  <a:srgbClr val="FFFFFF"/>
                </a:solidFill>
                <a:latin typeface="Museo Moderno" panose="020B0604020202020204" charset="0"/>
                <a:ea typeface="Roboto Medium"/>
                <a:cs typeface="Museo Moderno" panose="020B0604020202020204" charset="0"/>
                <a:sym typeface="Roboto"/>
              </a:rPr>
              <a:t>Development </a:t>
            </a:r>
            <a:endParaRPr lang="en-US" dirty="0">
              <a:solidFill>
                <a:srgbClr val="FFFFFF"/>
              </a:solidFill>
              <a:latin typeface="Museo Moderno" panose="020B0604020202020204" charset="0"/>
              <a:ea typeface="Roboto Medium"/>
              <a:cs typeface="Museo Moderno" panose="020B0604020202020204" charset="0"/>
              <a:sym typeface="Roboto"/>
            </a:endParaRPr>
          </a:p>
          <a:p>
            <a:pPr algn="l">
              <a:lnSpc>
                <a:spcPts val="3080"/>
              </a:lnSpc>
            </a:pPr>
            <a:endParaRPr lang="en-US" dirty="0">
              <a:solidFill>
                <a:srgbClr val="FFFFFF"/>
              </a:solidFill>
              <a:latin typeface="Roboto Medium"/>
              <a:ea typeface="Roboto Medium"/>
              <a:cs typeface="Roboto Medium"/>
              <a:sym typeface="Roboto"/>
            </a:endParaRPr>
          </a:p>
        </p:txBody>
      </p:sp>
      <p:grpSp>
        <p:nvGrpSpPr>
          <p:cNvPr id="69" name="Group 12">
            <a:extLst>
              <a:ext uri="{FF2B5EF4-FFF2-40B4-BE49-F238E27FC236}">
                <a16:creationId xmlns:a16="http://schemas.microsoft.com/office/drawing/2014/main" id="{D4781CE2-4071-9B30-447B-CEB9D490759A}"/>
              </a:ext>
            </a:extLst>
          </p:cNvPr>
          <p:cNvGrpSpPr/>
          <p:nvPr/>
        </p:nvGrpSpPr>
        <p:grpSpPr>
          <a:xfrm>
            <a:off x="1527839" y="2418144"/>
            <a:ext cx="252000" cy="252000"/>
            <a:chOff x="0" y="0"/>
            <a:chExt cx="5080674" cy="5080674"/>
          </a:xfrm>
          <a:effectLst/>
        </p:grpSpPr>
        <p:sp>
          <p:nvSpPr>
            <p:cNvPr id="70" name="Freeform 13">
              <a:extLst>
                <a:ext uri="{FF2B5EF4-FFF2-40B4-BE49-F238E27FC236}">
                  <a16:creationId xmlns:a16="http://schemas.microsoft.com/office/drawing/2014/main" id="{F205221E-D31F-8121-734F-2DC0BC89B0BB}"/>
                </a:ext>
              </a:extLst>
            </p:cNvPr>
            <p:cNvSpPr/>
            <p:nvPr/>
          </p:nvSpPr>
          <p:spPr>
            <a:xfrm>
              <a:off x="0" y="0"/>
              <a:ext cx="5080635" cy="5080635"/>
            </a:xfrm>
            <a:custGeom>
              <a:avLst/>
              <a:gdLst/>
              <a:ahLst/>
              <a:cxnLst/>
              <a:rect l="l" t="t" r="r" b="b"/>
              <a:pathLst>
                <a:path w="5080635" h="5080635">
                  <a:moveTo>
                    <a:pt x="0" y="0"/>
                  </a:moveTo>
                  <a:lnTo>
                    <a:pt x="3479800" y="0"/>
                  </a:lnTo>
                  <a:cubicBezTo>
                    <a:pt x="4363720" y="0"/>
                    <a:pt x="5080635" y="716915"/>
                    <a:pt x="5080635" y="1600835"/>
                  </a:cubicBezTo>
                  <a:lnTo>
                    <a:pt x="5080635" y="5080635"/>
                  </a:lnTo>
                  <a:lnTo>
                    <a:pt x="1600835" y="5080635"/>
                  </a:lnTo>
                  <a:cubicBezTo>
                    <a:pt x="716915" y="5080635"/>
                    <a:pt x="0" y="4363720"/>
                    <a:pt x="0" y="3479800"/>
                  </a:cubicBezTo>
                  <a:lnTo>
                    <a:pt x="0" y="0"/>
                  </a:lnTo>
                  <a:close/>
                </a:path>
              </a:pathLst>
            </a:custGeom>
            <a:solidFill>
              <a:srgbClr val="4936D7"/>
            </a:solidFill>
          </p:spPr>
          <p:txBody>
            <a:bodyPr/>
            <a:lstStyle/>
            <a:p>
              <a:endParaRPr lang="en-150"/>
            </a:p>
          </p:txBody>
        </p:sp>
      </p:grpSp>
      <p:grpSp>
        <p:nvGrpSpPr>
          <p:cNvPr id="71" name="Group 12">
            <a:extLst>
              <a:ext uri="{FF2B5EF4-FFF2-40B4-BE49-F238E27FC236}">
                <a16:creationId xmlns:a16="http://schemas.microsoft.com/office/drawing/2014/main" id="{12E6F4A5-2A76-F61D-772A-FBAEE573EDB7}"/>
              </a:ext>
            </a:extLst>
          </p:cNvPr>
          <p:cNvGrpSpPr/>
          <p:nvPr/>
        </p:nvGrpSpPr>
        <p:grpSpPr>
          <a:xfrm>
            <a:off x="1527839" y="5729700"/>
            <a:ext cx="252000" cy="252000"/>
            <a:chOff x="0" y="0"/>
            <a:chExt cx="5080674" cy="5080674"/>
          </a:xfrm>
          <a:effectLst/>
        </p:grpSpPr>
        <p:sp>
          <p:nvSpPr>
            <p:cNvPr id="72" name="Freeform 13">
              <a:extLst>
                <a:ext uri="{FF2B5EF4-FFF2-40B4-BE49-F238E27FC236}">
                  <a16:creationId xmlns:a16="http://schemas.microsoft.com/office/drawing/2014/main" id="{9329358A-4DF1-1EBE-21C8-8932E15F77D7}"/>
                </a:ext>
              </a:extLst>
            </p:cNvPr>
            <p:cNvSpPr/>
            <p:nvPr/>
          </p:nvSpPr>
          <p:spPr>
            <a:xfrm>
              <a:off x="0" y="0"/>
              <a:ext cx="5080635" cy="5080635"/>
            </a:xfrm>
            <a:custGeom>
              <a:avLst/>
              <a:gdLst/>
              <a:ahLst/>
              <a:cxnLst/>
              <a:rect l="l" t="t" r="r" b="b"/>
              <a:pathLst>
                <a:path w="5080635" h="5080635">
                  <a:moveTo>
                    <a:pt x="0" y="0"/>
                  </a:moveTo>
                  <a:lnTo>
                    <a:pt x="3479800" y="0"/>
                  </a:lnTo>
                  <a:cubicBezTo>
                    <a:pt x="4363720" y="0"/>
                    <a:pt x="5080635" y="716915"/>
                    <a:pt x="5080635" y="1600835"/>
                  </a:cubicBezTo>
                  <a:lnTo>
                    <a:pt x="5080635" y="5080635"/>
                  </a:lnTo>
                  <a:lnTo>
                    <a:pt x="1600835" y="5080635"/>
                  </a:lnTo>
                  <a:cubicBezTo>
                    <a:pt x="716915" y="5080635"/>
                    <a:pt x="0" y="4363720"/>
                    <a:pt x="0" y="3479800"/>
                  </a:cubicBezTo>
                  <a:lnTo>
                    <a:pt x="0" y="0"/>
                  </a:lnTo>
                  <a:close/>
                </a:path>
              </a:pathLst>
            </a:custGeom>
            <a:solidFill>
              <a:srgbClr val="4936D7"/>
            </a:solidFill>
          </p:spPr>
          <p:txBody>
            <a:bodyPr/>
            <a:lstStyle/>
            <a:p>
              <a:endParaRPr lang="en-150"/>
            </a:p>
          </p:txBody>
        </p:sp>
      </p:grpSp>
      <p:grpSp>
        <p:nvGrpSpPr>
          <p:cNvPr id="73" name="Group 12">
            <a:extLst>
              <a:ext uri="{FF2B5EF4-FFF2-40B4-BE49-F238E27FC236}">
                <a16:creationId xmlns:a16="http://schemas.microsoft.com/office/drawing/2014/main" id="{94C37DFF-4A89-02C0-8BF1-6CF5965C953B}"/>
              </a:ext>
            </a:extLst>
          </p:cNvPr>
          <p:cNvGrpSpPr/>
          <p:nvPr/>
        </p:nvGrpSpPr>
        <p:grpSpPr>
          <a:xfrm>
            <a:off x="1532614" y="3672300"/>
            <a:ext cx="252000" cy="252000"/>
            <a:chOff x="0" y="0"/>
            <a:chExt cx="5080674" cy="5080674"/>
          </a:xfrm>
          <a:effectLst/>
        </p:grpSpPr>
        <p:sp>
          <p:nvSpPr>
            <p:cNvPr id="74" name="Freeform 13">
              <a:extLst>
                <a:ext uri="{FF2B5EF4-FFF2-40B4-BE49-F238E27FC236}">
                  <a16:creationId xmlns:a16="http://schemas.microsoft.com/office/drawing/2014/main" id="{E4A6965D-11DB-8AC1-2259-83176E0FADD2}"/>
                </a:ext>
              </a:extLst>
            </p:cNvPr>
            <p:cNvSpPr/>
            <p:nvPr/>
          </p:nvSpPr>
          <p:spPr>
            <a:xfrm>
              <a:off x="0" y="0"/>
              <a:ext cx="5080635" cy="5080635"/>
            </a:xfrm>
            <a:custGeom>
              <a:avLst/>
              <a:gdLst/>
              <a:ahLst/>
              <a:cxnLst/>
              <a:rect l="l" t="t" r="r" b="b"/>
              <a:pathLst>
                <a:path w="5080635" h="5080635">
                  <a:moveTo>
                    <a:pt x="0" y="0"/>
                  </a:moveTo>
                  <a:lnTo>
                    <a:pt x="3479800" y="0"/>
                  </a:lnTo>
                  <a:cubicBezTo>
                    <a:pt x="4363720" y="0"/>
                    <a:pt x="5080635" y="716915"/>
                    <a:pt x="5080635" y="1600835"/>
                  </a:cubicBezTo>
                  <a:lnTo>
                    <a:pt x="5080635" y="5080635"/>
                  </a:lnTo>
                  <a:lnTo>
                    <a:pt x="1600835" y="5080635"/>
                  </a:lnTo>
                  <a:cubicBezTo>
                    <a:pt x="716915" y="5080635"/>
                    <a:pt x="0" y="4363720"/>
                    <a:pt x="0" y="3479800"/>
                  </a:cubicBezTo>
                  <a:lnTo>
                    <a:pt x="0" y="0"/>
                  </a:lnTo>
                  <a:close/>
                </a:path>
              </a:pathLst>
            </a:custGeom>
            <a:solidFill>
              <a:srgbClr val="4936D7"/>
            </a:solidFill>
          </p:spPr>
          <p:txBody>
            <a:bodyPr/>
            <a:lstStyle/>
            <a:p>
              <a:endParaRPr lang="en-150"/>
            </a:p>
          </p:txBody>
        </p:sp>
      </p:grpSp>
      <p:grpSp>
        <p:nvGrpSpPr>
          <p:cNvPr id="75" name="Group 12">
            <a:extLst>
              <a:ext uri="{FF2B5EF4-FFF2-40B4-BE49-F238E27FC236}">
                <a16:creationId xmlns:a16="http://schemas.microsoft.com/office/drawing/2014/main" id="{0647CD0A-D19E-FD4A-660E-93E04B1C370F}"/>
              </a:ext>
            </a:extLst>
          </p:cNvPr>
          <p:cNvGrpSpPr/>
          <p:nvPr/>
        </p:nvGrpSpPr>
        <p:grpSpPr>
          <a:xfrm>
            <a:off x="1550005" y="8257673"/>
            <a:ext cx="252000" cy="252000"/>
            <a:chOff x="0" y="0"/>
            <a:chExt cx="5080674" cy="5080674"/>
          </a:xfrm>
          <a:effectLst/>
        </p:grpSpPr>
        <p:sp>
          <p:nvSpPr>
            <p:cNvPr id="76" name="Freeform 13">
              <a:extLst>
                <a:ext uri="{FF2B5EF4-FFF2-40B4-BE49-F238E27FC236}">
                  <a16:creationId xmlns:a16="http://schemas.microsoft.com/office/drawing/2014/main" id="{55CBAEFB-2846-C5EF-78D0-A092F9EF6170}"/>
                </a:ext>
              </a:extLst>
            </p:cNvPr>
            <p:cNvSpPr/>
            <p:nvPr/>
          </p:nvSpPr>
          <p:spPr>
            <a:xfrm>
              <a:off x="0" y="0"/>
              <a:ext cx="5080635" cy="5080635"/>
            </a:xfrm>
            <a:custGeom>
              <a:avLst/>
              <a:gdLst/>
              <a:ahLst/>
              <a:cxnLst/>
              <a:rect l="l" t="t" r="r" b="b"/>
              <a:pathLst>
                <a:path w="5080635" h="5080635">
                  <a:moveTo>
                    <a:pt x="0" y="0"/>
                  </a:moveTo>
                  <a:lnTo>
                    <a:pt x="3479800" y="0"/>
                  </a:lnTo>
                  <a:cubicBezTo>
                    <a:pt x="4363720" y="0"/>
                    <a:pt x="5080635" y="716915"/>
                    <a:pt x="5080635" y="1600835"/>
                  </a:cubicBezTo>
                  <a:lnTo>
                    <a:pt x="5080635" y="5080635"/>
                  </a:lnTo>
                  <a:lnTo>
                    <a:pt x="1600835" y="5080635"/>
                  </a:lnTo>
                  <a:cubicBezTo>
                    <a:pt x="716915" y="5080635"/>
                    <a:pt x="0" y="4363720"/>
                    <a:pt x="0" y="3479800"/>
                  </a:cubicBezTo>
                  <a:lnTo>
                    <a:pt x="0" y="0"/>
                  </a:lnTo>
                  <a:close/>
                </a:path>
              </a:pathLst>
            </a:custGeom>
            <a:solidFill>
              <a:srgbClr val="4936D7"/>
            </a:solidFill>
          </p:spPr>
          <p:txBody>
            <a:bodyPr/>
            <a:lstStyle/>
            <a:p>
              <a:endParaRPr lang="en-150"/>
            </a:p>
          </p:txBody>
        </p:sp>
      </p:grpSp>
      <p:sp>
        <p:nvSpPr>
          <p:cNvPr id="82" name="CaixaDeTexto 81">
            <a:extLst>
              <a:ext uri="{FF2B5EF4-FFF2-40B4-BE49-F238E27FC236}">
                <a16:creationId xmlns:a16="http://schemas.microsoft.com/office/drawing/2014/main" id="{05A6D20E-032A-A309-1C81-D139403AE249}"/>
              </a:ext>
            </a:extLst>
          </p:cNvPr>
          <p:cNvSpPr txBox="1"/>
          <p:nvPr/>
        </p:nvSpPr>
        <p:spPr>
          <a:xfrm>
            <a:off x="7642771" y="6479009"/>
            <a:ext cx="1746960" cy="3061094"/>
          </a:xfrm>
          <a:prstGeom prst="rect">
            <a:avLst/>
          </a:prstGeom>
          <a:noFill/>
        </p:spPr>
        <p:txBody>
          <a:bodyPr wrap="square">
            <a:spAutoFit/>
          </a:bodyPr>
          <a:lstStyle/>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South Africa</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Angola</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Argentina</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Australia</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Belgium</a:t>
            </a:r>
          </a:p>
          <a:p>
            <a:pPr marL="285750" indent="-285750">
              <a:lnSpc>
                <a:spcPts val="2600"/>
              </a:lnSpc>
              <a:buFont typeface="Arial" panose="020B0604020202020204" pitchFamily="34" charset="0"/>
              <a:buChar char="•"/>
            </a:pPr>
            <a:r>
              <a:rPr lang="en" sz="1600" dirty="0" err="1">
                <a:latin typeface="Roboto Medium" panose="02000000000000000000" pitchFamily="2" charset="0"/>
                <a:ea typeface="Roboto Medium" panose="02000000000000000000" pitchFamily="2" charset="0"/>
                <a:cs typeface="Roboto Medium" panose="02000000000000000000" pitchFamily="2" charset="0"/>
              </a:rPr>
              <a:t>Bolivia</a:t>
            </a:r>
            <a:endParaRPr lang="pt-BR" sz="1600" dirty="0">
              <a:latin typeface="Roboto Medium" panose="02000000000000000000" pitchFamily="2" charset="0"/>
              <a:ea typeface="Roboto Medium" panose="02000000000000000000" pitchFamily="2" charset="0"/>
              <a:cs typeface="Roboto Medium" panose="02000000000000000000" pitchFamily="2" charset="0"/>
            </a:endParaRP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Brazil</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Cape Verde</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Canada</a:t>
            </a:r>
          </a:p>
        </p:txBody>
      </p:sp>
      <p:sp>
        <p:nvSpPr>
          <p:cNvPr id="84" name="CaixaDeTexto 83">
            <a:extLst>
              <a:ext uri="{FF2B5EF4-FFF2-40B4-BE49-F238E27FC236}">
                <a16:creationId xmlns:a16="http://schemas.microsoft.com/office/drawing/2014/main" id="{CB193256-22F6-922A-FB1C-F17DC15C8450}"/>
              </a:ext>
            </a:extLst>
          </p:cNvPr>
          <p:cNvSpPr txBox="1"/>
          <p:nvPr/>
        </p:nvSpPr>
        <p:spPr>
          <a:xfrm>
            <a:off x="9718960" y="6479009"/>
            <a:ext cx="1875214" cy="3061094"/>
          </a:xfrm>
          <a:prstGeom prst="rect">
            <a:avLst/>
          </a:prstGeom>
          <a:noFill/>
        </p:spPr>
        <p:txBody>
          <a:bodyPr wrap="square">
            <a:spAutoFit/>
          </a:bodyPr>
          <a:lstStyle/>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Chile</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China</a:t>
            </a:r>
          </a:p>
          <a:p>
            <a:pPr marL="285750" indent="-285750">
              <a:lnSpc>
                <a:spcPts val="2600"/>
              </a:lnSpc>
              <a:buFont typeface="Arial" panose="020B0604020202020204" pitchFamily="34" charset="0"/>
              <a:buChar char="•"/>
            </a:pPr>
            <a:r>
              <a:rPr lang="en" sz="1600" dirty="0" err="1">
                <a:latin typeface="Roboto Medium" panose="02000000000000000000" pitchFamily="2" charset="0"/>
                <a:ea typeface="Roboto Medium" panose="02000000000000000000" pitchFamily="2" charset="0"/>
                <a:cs typeface="Roboto Medium" panose="02000000000000000000" pitchFamily="2" charset="0"/>
              </a:rPr>
              <a:t>Colombia</a:t>
            </a:r>
            <a:r>
              <a:rPr lang="en" sz="1600" dirty="0">
                <a:latin typeface="Roboto Medium" panose="02000000000000000000" pitchFamily="2" charset="0"/>
                <a:ea typeface="Roboto Medium" panose="02000000000000000000" pitchFamily="2" charset="0"/>
                <a:cs typeface="Roboto Medium" panose="02000000000000000000" pitchFamily="2" charset="0"/>
              </a:rPr>
              <a:t> </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South Korea</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Costa Rica</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El Salvador</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Ecuador</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Spain</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France</a:t>
            </a:r>
          </a:p>
        </p:txBody>
      </p:sp>
      <p:sp>
        <p:nvSpPr>
          <p:cNvPr id="86" name="CaixaDeTexto 85">
            <a:extLst>
              <a:ext uri="{FF2B5EF4-FFF2-40B4-BE49-F238E27FC236}">
                <a16:creationId xmlns:a16="http://schemas.microsoft.com/office/drawing/2014/main" id="{3E3B6612-E998-8F9D-F229-25B385523270}"/>
              </a:ext>
            </a:extLst>
          </p:cNvPr>
          <p:cNvSpPr txBox="1"/>
          <p:nvPr/>
        </p:nvSpPr>
        <p:spPr>
          <a:xfrm>
            <a:off x="11624473" y="6479009"/>
            <a:ext cx="2398678" cy="3394519"/>
          </a:xfrm>
          <a:prstGeom prst="rect">
            <a:avLst/>
          </a:prstGeom>
          <a:noFill/>
        </p:spPr>
        <p:txBody>
          <a:bodyPr wrap="square">
            <a:spAutoFit/>
          </a:bodyPr>
          <a:lstStyle/>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Guatemala</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Netherlands</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Honduras</a:t>
            </a:r>
          </a:p>
          <a:p>
            <a:pPr marL="285750" indent="-285750">
              <a:lnSpc>
                <a:spcPts val="2600"/>
              </a:lnSpc>
              <a:buFont typeface="Arial" panose="020B0604020202020204" pitchFamily="34" charset="0"/>
              <a:buChar char="•"/>
            </a:pPr>
            <a:r>
              <a:rPr lang="en" sz="1600" dirty="0" err="1">
                <a:latin typeface="Roboto Medium" panose="02000000000000000000" pitchFamily="2" charset="0"/>
                <a:ea typeface="Roboto Medium" panose="02000000000000000000" pitchFamily="2" charset="0"/>
                <a:cs typeface="Roboto Medium" panose="02000000000000000000" pitchFamily="2" charset="0"/>
              </a:rPr>
              <a:t>Hongkong</a:t>
            </a:r>
            <a:r>
              <a:rPr lang="en" sz="1600" dirty="0">
                <a:latin typeface="Roboto Medium" panose="02000000000000000000" pitchFamily="2" charset="0"/>
                <a:ea typeface="Roboto Medium" panose="02000000000000000000" pitchFamily="2" charset="0"/>
                <a:cs typeface="Roboto Medium" panose="02000000000000000000" pitchFamily="2" charset="0"/>
              </a:rPr>
              <a:t> </a:t>
            </a:r>
          </a:p>
          <a:p>
            <a:pPr marL="285750" indent="-285750">
              <a:lnSpc>
                <a:spcPts val="2600"/>
              </a:lnSpc>
              <a:buFont typeface="Arial" panose="020B0604020202020204" pitchFamily="34" charset="0"/>
              <a:buChar char="•"/>
            </a:pPr>
            <a:r>
              <a:rPr lang="en" sz="1600" dirty="0" err="1">
                <a:latin typeface="Roboto Medium" panose="02000000000000000000" pitchFamily="2" charset="0"/>
                <a:ea typeface="Roboto Medium" panose="02000000000000000000" pitchFamily="2" charset="0"/>
                <a:cs typeface="Roboto Medium" panose="02000000000000000000" pitchFamily="2" charset="0"/>
              </a:rPr>
              <a:t>India</a:t>
            </a:r>
            <a:endParaRPr lang="pt-BR" sz="1600" dirty="0">
              <a:latin typeface="Roboto Medium" panose="02000000000000000000" pitchFamily="2" charset="0"/>
              <a:ea typeface="Roboto Medium" panose="02000000000000000000" pitchFamily="2" charset="0"/>
              <a:cs typeface="Roboto Medium" panose="02000000000000000000" pitchFamily="2" charset="0"/>
            </a:endParaRP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England</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Ireland</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Italy</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Luxembourg</a:t>
            </a:r>
          </a:p>
          <a:p>
            <a:pPr marL="285750" indent="-285750">
              <a:lnSpc>
                <a:spcPts val="2600"/>
              </a:lnSpc>
              <a:buFont typeface="Arial" panose="020B0604020202020204" pitchFamily="34" charset="0"/>
              <a:buChar char="•"/>
            </a:pPr>
            <a:endParaRPr lang="pt-BR" sz="1600" dirty="0">
              <a:latin typeface="Roboto Medium" panose="02000000000000000000" pitchFamily="2" charset="0"/>
              <a:ea typeface="Roboto Medium" panose="02000000000000000000" pitchFamily="2" charset="0"/>
              <a:cs typeface="Roboto Medium" panose="02000000000000000000" pitchFamily="2" charset="0"/>
            </a:endParaRPr>
          </a:p>
        </p:txBody>
      </p:sp>
      <p:sp>
        <p:nvSpPr>
          <p:cNvPr id="89" name="CaixaDeTexto 88">
            <a:extLst>
              <a:ext uri="{FF2B5EF4-FFF2-40B4-BE49-F238E27FC236}">
                <a16:creationId xmlns:a16="http://schemas.microsoft.com/office/drawing/2014/main" id="{434C4E75-81CF-54CC-6E2A-4D2C46736B57}"/>
              </a:ext>
            </a:extLst>
          </p:cNvPr>
          <p:cNvSpPr txBox="1"/>
          <p:nvPr/>
        </p:nvSpPr>
        <p:spPr>
          <a:xfrm>
            <a:off x="13639800" y="6459399"/>
            <a:ext cx="2242610" cy="2727670"/>
          </a:xfrm>
          <a:prstGeom prst="rect">
            <a:avLst/>
          </a:prstGeom>
          <a:noFill/>
        </p:spPr>
        <p:txBody>
          <a:bodyPr wrap="square">
            <a:spAutoFit/>
          </a:bodyPr>
          <a:lstStyle/>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Morocco</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Mexico</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Mozambique</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Namibia</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Nicaragua</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Panama</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Peru</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French Polynesia</a:t>
            </a:r>
          </a:p>
        </p:txBody>
      </p:sp>
      <p:sp>
        <p:nvSpPr>
          <p:cNvPr id="91" name="CaixaDeTexto 90">
            <a:extLst>
              <a:ext uri="{FF2B5EF4-FFF2-40B4-BE49-F238E27FC236}">
                <a16:creationId xmlns:a16="http://schemas.microsoft.com/office/drawing/2014/main" id="{E20026CC-C76F-70C4-6E9C-591FDDF641DC}"/>
              </a:ext>
            </a:extLst>
          </p:cNvPr>
          <p:cNvSpPr txBox="1"/>
          <p:nvPr/>
        </p:nvSpPr>
        <p:spPr>
          <a:xfrm>
            <a:off x="16045326" y="6479009"/>
            <a:ext cx="2149500" cy="2727670"/>
          </a:xfrm>
          <a:prstGeom prst="rect">
            <a:avLst/>
          </a:prstGeom>
          <a:noFill/>
        </p:spPr>
        <p:txBody>
          <a:bodyPr wrap="square">
            <a:spAutoFit/>
          </a:bodyPr>
          <a:lstStyle/>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Poland</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Portugal</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Czech Republic</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Romania</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Russia</a:t>
            </a:r>
          </a:p>
          <a:p>
            <a:pPr marL="285750" indent="-285750">
              <a:lnSpc>
                <a:spcPts val="2600"/>
              </a:lnSpc>
              <a:buFont typeface="Arial" panose="020B0604020202020204" pitchFamily="34" charset="0"/>
              <a:buChar char="•"/>
            </a:pPr>
            <a:r>
              <a:rPr lang="en" sz="1600" dirty="0" err="1">
                <a:latin typeface="Roboto Medium" panose="02000000000000000000" pitchFamily="2" charset="0"/>
                <a:ea typeface="Roboto Medium" panose="02000000000000000000" pitchFamily="2" charset="0"/>
                <a:cs typeface="Roboto Medium" panose="02000000000000000000" pitchFamily="2" charset="0"/>
              </a:rPr>
              <a:t>Sri Lanka</a:t>
            </a:r>
            <a:endParaRPr lang="pt-BR" sz="1600" dirty="0">
              <a:latin typeface="Roboto Medium" panose="02000000000000000000" pitchFamily="2" charset="0"/>
              <a:ea typeface="Roboto Medium" panose="02000000000000000000" pitchFamily="2" charset="0"/>
              <a:cs typeface="Roboto Medium" panose="02000000000000000000" pitchFamily="2" charset="0"/>
            </a:endParaRP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Uruguay</a:t>
            </a:r>
          </a:p>
          <a:p>
            <a:pPr marL="285750" indent="-285750">
              <a:lnSpc>
                <a:spcPts val="2600"/>
              </a:lnSpc>
              <a:buFont typeface="Arial" panose="020B0604020202020204" pitchFamily="34" charset="0"/>
              <a:buChar char="•"/>
            </a:pPr>
            <a:r>
              <a:rPr lang="en" sz="1600" dirty="0">
                <a:latin typeface="Roboto Medium" panose="02000000000000000000" pitchFamily="2" charset="0"/>
                <a:ea typeface="Roboto Medium" panose="02000000000000000000" pitchFamily="2" charset="0"/>
                <a:cs typeface="Roboto Medium" panose="02000000000000000000" pitchFamily="2" charset="0"/>
              </a:rPr>
              <a:t>USA</a:t>
            </a:r>
          </a:p>
        </p:txBody>
      </p:sp>
      <p:sp>
        <p:nvSpPr>
          <p:cNvPr id="95" name="Retângulo 94">
            <a:extLst>
              <a:ext uri="{FF2B5EF4-FFF2-40B4-BE49-F238E27FC236}">
                <a16:creationId xmlns:a16="http://schemas.microsoft.com/office/drawing/2014/main" id="{56F2A908-211E-C53E-9E19-0174B801023B}"/>
              </a:ext>
            </a:extLst>
          </p:cNvPr>
          <p:cNvSpPr/>
          <p:nvPr/>
        </p:nvSpPr>
        <p:spPr>
          <a:xfrm>
            <a:off x="7740445" y="6257428"/>
            <a:ext cx="10224000" cy="28800"/>
          </a:xfrm>
          <a:prstGeom prst="rect">
            <a:avLst/>
          </a:prstGeom>
          <a:solidFill>
            <a:srgbClr val="7030A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92" name="TextBox 34">
            <a:extLst>
              <a:ext uri="{FF2B5EF4-FFF2-40B4-BE49-F238E27FC236}">
                <a16:creationId xmlns:a16="http://schemas.microsoft.com/office/drawing/2014/main" id="{6F6CE1AC-0B2F-36A1-F576-0F84736075B2}"/>
              </a:ext>
            </a:extLst>
          </p:cNvPr>
          <p:cNvSpPr txBox="1"/>
          <p:nvPr/>
        </p:nvSpPr>
        <p:spPr>
          <a:xfrm>
            <a:off x="10565115" y="6000339"/>
            <a:ext cx="4216103" cy="567014"/>
          </a:xfrm>
          <a:prstGeom prst="rect">
            <a:avLst/>
          </a:prstGeom>
          <a:solidFill>
            <a:schemeClr val="bg1"/>
          </a:solidFill>
        </p:spPr>
        <p:txBody>
          <a:bodyPr lIns="0" tIns="0" rIns="0" bIns="0" rtlCol="0" anchor="t"/>
          <a:lstStyle/>
          <a:p>
            <a:pPr algn="ctr">
              <a:lnSpc>
                <a:spcPts val="3080"/>
              </a:lnSpc>
            </a:pPr>
            <a:r>
              <a:rPr lang="en" dirty="0">
                <a:latin typeface="Museo Moderno" panose="020B0604020202020204" charset="0"/>
                <a:ea typeface="Roboto Medium" panose="02000000000000000000" pitchFamily="2" charset="0"/>
                <a:cs typeface="Museo Moderno" panose="020B0604020202020204" charset="0"/>
                <a:sym typeface="Roboto"/>
              </a:rPr>
              <a:t>Platform Operating </a:t>
            </a:r>
            <a:r>
              <a:rPr lang="en" dirty="0" err="1">
                <a:latin typeface="Museo Moderno" panose="020B0604020202020204" charset="0"/>
                <a:ea typeface="Roboto Medium" panose="02000000000000000000" pitchFamily="2" charset="0"/>
                <a:cs typeface="Museo Moderno" panose="020B0604020202020204" charset="0"/>
                <a:sym typeface="Roboto"/>
              </a:rPr>
              <a:t>in </a:t>
            </a:r>
            <a:r>
              <a:rPr lang="en" dirty="0">
                <a:latin typeface="Museo Moderno" panose="020B0604020202020204" charset="0"/>
                <a:ea typeface="Roboto Medium" panose="02000000000000000000" pitchFamily="2" charset="0"/>
                <a:cs typeface="Museo Moderno" panose="020B0604020202020204" charset="0"/>
                <a:sym typeface="Roboto"/>
              </a:rPr>
              <a:t>43 </a:t>
            </a:r>
            <a:r>
              <a:rPr lang="en" dirty="0" err="1">
                <a:latin typeface="Museo Moderno" panose="020B0604020202020204" charset="0"/>
                <a:ea typeface="Roboto Medium" panose="02000000000000000000" pitchFamily="2" charset="0"/>
                <a:cs typeface="Museo Moderno" panose="020B0604020202020204" charset="0"/>
                <a:sym typeface="Roboto"/>
              </a:rPr>
              <a:t>Countries</a:t>
            </a:r>
            <a:endParaRPr lang="en-US" dirty="0">
              <a:latin typeface="Museo Moderno" panose="020B0604020202020204" charset="0"/>
              <a:ea typeface="Roboto Medium" panose="02000000000000000000" pitchFamily="2" charset="0"/>
              <a:cs typeface="Museo Moderno" panose="020B0604020202020204" charset="0"/>
              <a:sym typeface="Roboto"/>
            </a:endParaRPr>
          </a:p>
        </p:txBody>
      </p:sp>
      <p:sp>
        <p:nvSpPr>
          <p:cNvPr id="7" name="Freeform 149">
            <a:hlinkClick r:id="rId5" tooltip="https://www.figma.com/design/kD8G7hQrHrkSpVVae9D0iU/MAPA-NDD?node-id=25-362&amp;t=eVMLpBltjwT22G7p-1"/>
            <a:extLst>
              <a:ext uri="{FF2B5EF4-FFF2-40B4-BE49-F238E27FC236}">
                <a16:creationId xmlns:a16="http://schemas.microsoft.com/office/drawing/2014/main" id="{50CF502D-C3D9-A88C-BE29-6F23BFF6ECC1}"/>
              </a:ext>
            </a:extLst>
          </p:cNvPr>
          <p:cNvSpPr>
            <a:spLocks noChangeAspect="1"/>
          </p:cNvSpPr>
          <p:nvPr/>
        </p:nvSpPr>
        <p:spPr>
          <a:xfrm>
            <a:off x="7727619" y="1133281"/>
            <a:ext cx="9656003" cy="4789936"/>
          </a:xfrm>
          <a:custGeom>
            <a:avLst/>
            <a:gdLst/>
            <a:ahLst/>
            <a:cxnLst/>
            <a:rect l="l" t="t" r="r" b="b"/>
            <a:pathLst>
              <a:path w="13872884" h="6881753">
                <a:moveTo>
                  <a:pt x="0" y="0"/>
                </a:moveTo>
                <a:lnTo>
                  <a:pt x="13872884" y="0"/>
                </a:lnTo>
                <a:lnTo>
                  <a:pt x="13872884" y="6881753"/>
                </a:lnTo>
                <a:lnTo>
                  <a:pt x="0" y="6881753"/>
                </a:lnTo>
                <a:lnTo>
                  <a:pt x="0" y="0"/>
                </a:lnTo>
                <a:close/>
              </a:path>
            </a:pathLst>
          </a:custGeom>
          <a:blipFill dpi="0" rotWithShape="1">
            <a:blip r:embed="rId6">
              <a:alphaModFix amt="52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042923" cy="10287000"/>
            <a:chOff x="0" y="0"/>
            <a:chExt cx="11350617" cy="16578882"/>
          </a:xfrm>
        </p:grpSpPr>
        <p:sp>
          <p:nvSpPr>
            <p:cNvPr id="3" name="Freeform 3"/>
            <p:cNvSpPr/>
            <p:nvPr/>
          </p:nvSpPr>
          <p:spPr>
            <a:xfrm>
              <a:off x="0" y="0"/>
              <a:ext cx="11350616" cy="16578883"/>
            </a:xfrm>
            <a:custGeom>
              <a:avLst/>
              <a:gdLst/>
              <a:ahLst/>
              <a:cxnLst/>
              <a:rect l="l" t="t" r="r" b="b"/>
              <a:pathLst>
                <a:path w="11350616" h="16578883">
                  <a:moveTo>
                    <a:pt x="4527998" y="0"/>
                  </a:moveTo>
                  <a:lnTo>
                    <a:pt x="0" y="0"/>
                  </a:lnTo>
                  <a:lnTo>
                    <a:pt x="0" y="16578883"/>
                  </a:lnTo>
                  <a:lnTo>
                    <a:pt x="11350616" y="16578883"/>
                  </a:lnTo>
                  <a:lnTo>
                    <a:pt x="11350616" y="8304508"/>
                  </a:lnTo>
                  <a:cubicBezTo>
                    <a:pt x="11350616" y="3717679"/>
                    <a:pt x="8296335" y="0"/>
                    <a:pt x="4527998" y="0"/>
                  </a:cubicBezTo>
                  <a:close/>
                </a:path>
              </a:pathLst>
            </a:custGeom>
            <a:blipFill>
              <a:blip r:embed="rId2"/>
              <a:stretch>
                <a:fillRect l="-7122" t="-1019" r="-6893"/>
              </a:stretch>
            </a:blipFill>
          </p:spPr>
          <p:txBody>
            <a:bodyPr/>
            <a:lstStyle/>
            <a:p>
              <a:endParaRPr lang="en-150"/>
            </a:p>
          </p:txBody>
        </p:sp>
      </p:grpSp>
      <p:grpSp>
        <p:nvGrpSpPr>
          <p:cNvPr id="4" name="Group 4"/>
          <p:cNvGrpSpPr/>
          <p:nvPr/>
        </p:nvGrpSpPr>
        <p:grpSpPr>
          <a:xfrm>
            <a:off x="1028700" y="1403500"/>
            <a:ext cx="4324239" cy="3300095"/>
            <a:chOff x="0" y="0"/>
            <a:chExt cx="5765652" cy="4400127"/>
          </a:xfrm>
        </p:grpSpPr>
        <p:sp>
          <p:nvSpPr>
            <p:cNvPr id="5" name="Freeform 5"/>
            <p:cNvSpPr/>
            <p:nvPr/>
          </p:nvSpPr>
          <p:spPr>
            <a:xfrm>
              <a:off x="0" y="0"/>
              <a:ext cx="5765652" cy="4400127"/>
            </a:xfrm>
            <a:custGeom>
              <a:avLst/>
              <a:gdLst/>
              <a:ahLst/>
              <a:cxnLst/>
              <a:rect l="l" t="t" r="r" b="b"/>
              <a:pathLst>
                <a:path w="5765652" h="4400127">
                  <a:moveTo>
                    <a:pt x="0" y="0"/>
                  </a:moveTo>
                  <a:lnTo>
                    <a:pt x="5765652" y="0"/>
                  </a:lnTo>
                  <a:lnTo>
                    <a:pt x="5765652" y="4400127"/>
                  </a:lnTo>
                  <a:lnTo>
                    <a:pt x="0" y="4400127"/>
                  </a:lnTo>
                  <a:close/>
                </a:path>
              </a:pathLst>
            </a:custGeom>
            <a:solidFill>
              <a:srgbClr val="000000">
                <a:alpha val="0"/>
              </a:srgbClr>
            </a:solidFill>
          </p:spPr>
          <p:txBody>
            <a:bodyPr/>
            <a:lstStyle/>
            <a:p>
              <a:endParaRPr lang="en-150"/>
            </a:p>
          </p:txBody>
        </p:sp>
        <p:sp>
          <p:nvSpPr>
            <p:cNvPr id="6" name="TextBox 6"/>
            <p:cNvSpPr txBox="1"/>
            <p:nvPr/>
          </p:nvSpPr>
          <p:spPr>
            <a:xfrm>
              <a:off x="0" y="-9525"/>
              <a:ext cx="5765652" cy="4409652"/>
            </a:xfrm>
            <a:prstGeom prst="rect">
              <a:avLst/>
            </a:prstGeom>
          </p:spPr>
          <p:txBody>
            <a:bodyPr lIns="0" tIns="0" rIns="0" bIns="0" rtlCol="0" anchor="t"/>
            <a:lstStyle/>
            <a:p>
              <a:pPr algn="l">
                <a:lnSpc>
                  <a:spcPts val="4800"/>
                </a:lnSpc>
              </a:pPr>
              <a:r>
                <a:rPr lang="en" sz="4000" b="1">
                  <a:solidFill>
                    <a:srgbClr val="FFFFFF"/>
                  </a:solidFill>
                  <a:latin typeface="Museo Moderno Bold"/>
                  <a:ea typeface="Museo Moderno Bold"/>
                  <a:cs typeface="Museo Moderno Bold"/>
                  <a:sym typeface="Museo Moderno Bold"/>
                </a:rPr>
                <a:t>NDD created a platform</a:t>
              </a:r>
            </a:p>
            <a:p>
              <a:pPr algn="l">
                <a:lnSpc>
                  <a:spcPts val="4800"/>
                </a:lnSpc>
              </a:pPr>
              <a:r>
                <a:rPr lang="en" sz="4000" b="1">
                  <a:solidFill>
                    <a:srgbClr val="FFFFFF"/>
                  </a:solidFill>
                  <a:latin typeface="Museo Moderno Bold"/>
                  <a:ea typeface="Museo Moderno Bold"/>
                  <a:cs typeface="Museo Moderno Bold"/>
                  <a:sym typeface="Museo Moderno Bold"/>
                </a:rPr>
                <a:t>to help overcome these challenges</a:t>
              </a:r>
            </a:p>
          </p:txBody>
        </p:sp>
      </p:grpSp>
      <p:grpSp>
        <p:nvGrpSpPr>
          <p:cNvPr id="7" name="Group 7"/>
          <p:cNvGrpSpPr/>
          <p:nvPr/>
        </p:nvGrpSpPr>
        <p:grpSpPr>
          <a:xfrm>
            <a:off x="1028700" y="4734551"/>
            <a:ext cx="5066138" cy="4366952"/>
            <a:chOff x="0" y="-47625"/>
            <a:chExt cx="6754850" cy="5822603"/>
          </a:xfrm>
        </p:grpSpPr>
        <p:sp>
          <p:nvSpPr>
            <p:cNvPr id="8" name="Freeform 8"/>
            <p:cNvSpPr/>
            <p:nvPr/>
          </p:nvSpPr>
          <p:spPr>
            <a:xfrm>
              <a:off x="0" y="0"/>
              <a:ext cx="6754850" cy="5774978"/>
            </a:xfrm>
            <a:custGeom>
              <a:avLst/>
              <a:gdLst/>
              <a:ahLst/>
              <a:cxnLst/>
              <a:rect l="l" t="t" r="r" b="b"/>
              <a:pathLst>
                <a:path w="6754850" h="5774978">
                  <a:moveTo>
                    <a:pt x="0" y="0"/>
                  </a:moveTo>
                  <a:lnTo>
                    <a:pt x="6754850" y="0"/>
                  </a:lnTo>
                  <a:lnTo>
                    <a:pt x="6754850" y="5774978"/>
                  </a:lnTo>
                  <a:lnTo>
                    <a:pt x="0" y="5774978"/>
                  </a:lnTo>
                  <a:close/>
                </a:path>
              </a:pathLst>
            </a:custGeom>
            <a:solidFill>
              <a:srgbClr val="000000">
                <a:alpha val="0"/>
              </a:srgbClr>
            </a:solidFill>
          </p:spPr>
          <p:txBody>
            <a:bodyPr/>
            <a:lstStyle/>
            <a:p>
              <a:endParaRPr lang="en-150"/>
            </a:p>
          </p:txBody>
        </p:sp>
        <p:sp>
          <p:nvSpPr>
            <p:cNvPr id="9" name="TextBox 9"/>
            <p:cNvSpPr txBox="1"/>
            <p:nvPr/>
          </p:nvSpPr>
          <p:spPr>
            <a:xfrm>
              <a:off x="0" y="-47625"/>
              <a:ext cx="6754849" cy="5822603"/>
            </a:xfrm>
            <a:prstGeom prst="rect">
              <a:avLst/>
            </a:prstGeom>
          </p:spPr>
          <p:txBody>
            <a:bodyPr lIns="0" tIns="0" rIns="0" bIns="0" rtlCol="0" anchor="t"/>
            <a:lstStyle/>
            <a:p>
              <a:pPr algn="l">
                <a:lnSpc>
                  <a:spcPts val="3078"/>
                </a:lnSpc>
              </a:pPr>
              <a:r>
                <a:rPr lang="en" sz="2199" b="1" dirty="0">
                  <a:solidFill>
                    <a:srgbClr val="FFFFFF"/>
                  </a:solidFill>
                  <a:latin typeface="Roboto Bold"/>
                  <a:ea typeface="Roboto Bold"/>
                  <a:cs typeface="Roboto Bold"/>
                  <a:sym typeface="Roboto Bold"/>
                </a:rPr>
                <a:t>NDD Orbix </a:t>
              </a:r>
              <a:r>
                <a:rPr lang="en" sz="2199" dirty="0">
                  <a:solidFill>
                    <a:srgbClr val="FFFFFF"/>
                  </a:solidFill>
                  <a:latin typeface="Roboto Medium"/>
                  <a:ea typeface="Roboto Medium"/>
                  <a:cs typeface="Roboto Medium"/>
                  <a:sym typeface="Roboto"/>
                </a:rPr>
                <a:t>is a high</a:t>
              </a:r>
              <a:r>
                <a:rPr lang="en" sz="2199" b="1" dirty="0">
                  <a:solidFill>
                    <a:srgbClr val="FFFFFF"/>
                  </a:solidFill>
                  <a:latin typeface="Roboto Bold"/>
                  <a:ea typeface="Roboto Bold"/>
                  <a:cs typeface="Roboto Bold"/>
                  <a:sym typeface="Roboto Bold"/>
                </a:rPr>
                <a:t> available</a:t>
              </a:r>
              <a:r>
                <a:rPr lang="en" sz="2199" dirty="0">
                  <a:solidFill>
                    <a:srgbClr val="FFFFFF"/>
                  </a:solidFill>
                  <a:latin typeface="Roboto Medium"/>
                  <a:ea typeface="Roboto Medium"/>
                  <a:cs typeface="Roboto Medium"/>
                  <a:sym typeface="Roboto"/>
                </a:rPr>
                <a:t> platform, </a:t>
              </a:r>
              <a:r>
                <a:rPr lang="en" sz="2199" b="1" dirty="0">
                  <a:solidFill>
                    <a:srgbClr val="FFFFFF"/>
                  </a:solidFill>
                  <a:latin typeface="Roboto Bold"/>
                  <a:ea typeface="Roboto Bold"/>
                  <a:cs typeface="Roboto Bold"/>
                  <a:sym typeface="Roboto Bold"/>
                </a:rPr>
                <a:t>SaaS​</a:t>
              </a:r>
              <a:r>
                <a:rPr lang="en" sz="2199" b="1" dirty="0">
                  <a:solidFill>
                    <a:srgbClr val="FFFFFF"/>
                  </a:solidFill>
                  <a:latin typeface="Roboto Medium"/>
                  <a:ea typeface="Roboto Medium"/>
                  <a:cs typeface="Roboto Bold"/>
                  <a:sym typeface="Roboto"/>
                </a:rPr>
                <a:t> and </a:t>
              </a:r>
              <a:r>
                <a:rPr lang="en" sz="2199" dirty="0">
                  <a:solidFill>
                    <a:srgbClr val="FFFFFF"/>
                  </a:solidFill>
                  <a:latin typeface="Roboto Medium"/>
                  <a:ea typeface="Roboto Medium"/>
                  <a:cs typeface="Roboto Medium"/>
                  <a:sym typeface="Roboto"/>
                </a:rPr>
                <a:t>cloud enabled, aimed at manufacturers, integrators and print service providers, Workspace and Workplace as a Service. It monitors and manages multiple devices and services transforming data into strategic insights to </a:t>
              </a:r>
              <a:r>
                <a:rPr lang="en" sz="2199" b="1" dirty="0">
                  <a:solidFill>
                    <a:srgbClr val="FFFFFF"/>
                  </a:solidFill>
                  <a:latin typeface="Roboto Bold"/>
                  <a:ea typeface="Roboto Bold"/>
                  <a:cs typeface="Roboto Bold"/>
                  <a:sym typeface="Roboto Bold"/>
                </a:rPr>
                <a:t>increase productivity</a:t>
              </a:r>
              <a:r>
                <a:rPr lang="en" sz="2199" dirty="0">
                  <a:solidFill>
                    <a:srgbClr val="FFFFFF"/>
                  </a:solidFill>
                  <a:latin typeface="Roboto Medium"/>
                  <a:ea typeface="Roboto Medium"/>
                  <a:cs typeface="Roboto Medium"/>
                  <a:sym typeface="Roboto"/>
                </a:rPr>
                <a:t>, reliability and intelligent operations; </a:t>
              </a:r>
              <a:r>
                <a:rPr lang="en" sz="2199" b="1" dirty="0">
                  <a:solidFill>
                    <a:srgbClr val="FFFFFF"/>
                  </a:solidFill>
                  <a:latin typeface="Roboto Bold"/>
                  <a:ea typeface="Roboto Bold"/>
                  <a:cs typeface="Roboto Bold"/>
                  <a:sym typeface="Roboto Bold"/>
                </a:rPr>
                <a:t>reducing costs and enhancing revenues.</a:t>
              </a:r>
            </a:p>
          </p:txBody>
        </p:sp>
      </p:grpSp>
      <p:pic>
        <p:nvPicPr>
          <p:cNvPr id="11" name="Imagen 38" descr="Forma, Flecha&#10;&#10;El contenido generado por IA puede ser incorrecto.">
            <a:extLst>
              <a:ext uri="{FF2B5EF4-FFF2-40B4-BE49-F238E27FC236}">
                <a16:creationId xmlns:a16="http://schemas.microsoft.com/office/drawing/2014/main" id="{7AECAF28-24E9-A722-B204-8D69AA72CC80}"/>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9273959" y="2684203"/>
            <a:ext cx="7377386" cy="6002596"/>
          </a:xfrm>
          <a:prstGeom prst="rect">
            <a:avLst/>
          </a:prstGeom>
        </p:spPr>
      </p:pic>
      <p:grpSp>
        <p:nvGrpSpPr>
          <p:cNvPr id="16" name="Grupo 34">
            <a:extLst>
              <a:ext uri="{FF2B5EF4-FFF2-40B4-BE49-F238E27FC236}">
                <a16:creationId xmlns:a16="http://schemas.microsoft.com/office/drawing/2014/main" id="{C04705A2-800E-EFBE-8EF6-E47F8924862F}"/>
              </a:ext>
            </a:extLst>
          </p:cNvPr>
          <p:cNvGrpSpPr/>
          <p:nvPr/>
        </p:nvGrpSpPr>
        <p:grpSpPr>
          <a:xfrm>
            <a:off x="7131830" y="892331"/>
            <a:ext cx="10816975" cy="8874281"/>
            <a:chOff x="7131830" y="892331"/>
            <a:chExt cx="10816975" cy="8874281"/>
          </a:xfrm>
        </p:grpSpPr>
        <p:grpSp>
          <p:nvGrpSpPr>
            <p:cNvPr id="17" name="Grupo 46">
              <a:extLst>
                <a:ext uri="{FF2B5EF4-FFF2-40B4-BE49-F238E27FC236}">
                  <a16:creationId xmlns:a16="http://schemas.microsoft.com/office/drawing/2014/main" id="{1B28D3AE-13A6-6E2C-D97E-9BD1E6C17579}"/>
                </a:ext>
              </a:extLst>
            </p:cNvPr>
            <p:cNvGrpSpPr/>
            <p:nvPr/>
          </p:nvGrpSpPr>
          <p:grpSpPr>
            <a:xfrm>
              <a:off x="7265085" y="892331"/>
              <a:ext cx="10683720" cy="8874281"/>
              <a:chOff x="4843390" y="594887"/>
              <a:chExt cx="7122480" cy="5916187"/>
            </a:xfrm>
          </p:grpSpPr>
          <p:grpSp>
            <p:nvGrpSpPr>
              <p:cNvPr id="21" name="Group 12">
                <a:extLst>
                  <a:ext uri="{FF2B5EF4-FFF2-40B4-BE49-F238E27FC236}">
                    <a16:creationId xmlns:a16="http://schemas.microsoft.com/office/drawing/2014/main" id="{A88DFAD2-0079-6CF4-AFFE-9F4207B220E3}"/>
                  </a:ext>
                </a:extLst>
              </p:cNvPr>
              <p:cNvGrpSpPr/>
              <p:nvPr/>
            </p:nvGrpSpPr>
            <p:grpSpPr>
              <a:xfrm>
                <a:off x="4843390" y="594887"/>
                <a:ext cx="7120010" cy="5663645"/>
                <a:chOff x="-50882989" y="3077448"/>
                <a:chExt cx="52376344" cy="41662990"/>
              </a:xfrm>
            </p:grpSpPr>
            <p:sp>
              <p:nvSpPr>
                <p:cNvPr id="25" name="Freeform 13">
                  <a:extLst>
                    <a:ext uri="{FF2B5EF4-FFF2-40B4-BE49-F238E27FC236}">
                      <a16:creationId xmlns:a16="http://schemas.microsoft.com/office/drawing/2014/main" id="{60889B6D-E1E6-8B1A-2F9F-C185D5901ED9}"/>
                    </a:ext>
                  </a:extLst>
                </p:cNvPr>
                <p:cNvSpPr/>
                <p:nvPr/>
              </p:nvSpPr>
              <p:spPr>
                <a:xfrm>
                  <a:off x="-50882989" y="3077448"/>
                  <a:ext cx="52376344" cy="41662990"/>
                </a:xfrm>
                <a:custGeom>
                  <a:avLst/>
                  <a:gdLst/>
                  <a:ahLst/>
                  <a:cxnLst/>
                  <a:rect l="l" t="t" r="r" b="b"/>
                  <a:pathLst>
                    <a:path w="9826585" h="10701605">
                      <a:moveTo>
                        <a:pt x="0" y="0"/>
                      </a:moveTo>
                      <a:lnTo>
                        <a:pt x="6730354" y="0"/>
                      </a:lnTo>
                      <a:cubicBezTo>
                        <a:pt x="8439984" y="0"/>
                        <a:pt x="9826585" y="1510072"/>
                        <a:pt x="9826585" y="3371938"/>
                      </a:cubicBezTo>
                      <a:lnTo>
                        <a:pt x="9826585" y="10701605"/>
                      </a:lnTo>
                      <a:lnTo>
                        <a:pt x="3096231" y="10701605"/>
                      </a:lnTo>
                      <a:cubicBezTo>
                        <a:pt x="1386601" y="10701605"/>
                        <a:pt x="0" y="9191533"/>
                        <a:pt x="0" y="7329667"/>
                      </a:cubicBezTo>
                      <a:lnTo>
                        <a:pt x="0" y="0"/>
                      </a:lnTo>
                      <a:close/>
                    </a:path>
                  </a:pathLst>
                </a:custGeom>
                <a:noFill/>
                <a:ln w="12700">
                  <a:solidFill>
                    <a:srgbClr val="D6E0B4"/>
                  </a:solidFill>
                </a:ln>
              </p:spPr>
              <p:txBody>
                <a:bodyPr/>
                <a:lstStyle/>
                <a:p>
                  <a:pPr defTabSz="914445"/>
                  <a:endParaRPr lang="en-150" dirty="0">
                    <a:solidFill>
                      <a:prstClr val="black"/>
                    </a:solidFill>
                    <a:latin typeface="Calibri"/>
                  </a:endParaRPr>
                </a:p>
              </p:txBody>
            </p:sp>
          </p:grpSp>
          <p:grpSp>
            <p:nvGrpSpPr>
              <p:cNvPr id="22" name="Grupo 48">
                <a:extLst>
                  <a:ext uri="{FF2B5EF4-FFF2-40B4-BE49-F238E27FC236}">
                    <a16:creationId xmlns:a16="http://schemas.microsoft.com/office/drawing/2014/main" id="{C9A105C2-1197-56DC-D0DB-3F757686AD0A}"/>
                  </a:ext>
                </a:extLst>
              </p:cNvPr>
              <p:cNvGrpSpPr/>
              <p:nvPr/>
            </p:nvGrpSpPr>
            <p:grpSpPr>
              <a:xfrm>
                <a:off x="11046530" y="5491815"/>
                <a:ext cx="919340" cy="1019259"/>
                <a:chOff x="11046530" y="5491815"/>
                <a:chExt cx="919340" cy="1019259"/>
              </a:xfrm>
            </p:grpSpPr>
            <p:sp>
              <p:nvSpPr>
                <p:cNvPr id="23" name="Freeform 13">
                  <a:extLst>
                    <a:ext uri="{FF2B5EF4-FFF2-40B4-BE49-F238E27FC236}">
                      <a16:creationId xmlns:a16="http://schemas.microsoft.com/office/drawing/2014/main" id="{1BBCFBCC-9BF0-2E86-1922-878181C6515F}"/>
                    </a:ext>
                  </a:extLst>
                </p:cNvPr>
                <p:cNvSpPr/>
                <p:nvPr/>
              </p:nvSpPr>
              <p:spPr>
                <a:xfrm>
                  <a:off x="11046530" y="5491815"/>
                  <a:ext cx="919340" cy="1019259"/>
                </a:xfrm>
                <a:custGeom>
                  <a:avLst/>
                  <a:gdLst/>
                  <a:ahLst/>
                  <a:cxnLst/>
                  <a:rect l="l" t="t" r="r" b="b"/>
                  <a:pathLst>
                    <a:path w="9826585" h="10701605">
                      <a:moveTo>
                        <a:pt x="0" y="0"/>
                      </a:moveTo>
                      <a:lnTo>
                        <a:pt x="6730354" y="0"/>
                      </a:lnTo>
                      <a:cubicBezTo>
                        <a:pt x="8439984" y="0"/>
                        <a:pt x="9826585" y="1510072"/>
                        <a:pt x="9826585" y="3371938"/>
                      </a:cubicBezTo>
                      <a:lnTo>
                        <a:pt x="9826585" y="10701605"/>
                      </a:lnTo>
                      <a:lnTo>
                        <a:pt x="3096231" y="10701605"/>
                      </a:lnTo>
                      <a:cubicBezTo>
                        <a:pt x="1386601" y="10701605"/>
                        <a:pt x="0" y="9191533"/>
                        <a:pt x="0" y="7329667"/>
                      </a:cubicBezTo>
                      <a:lnTo>
                        <a:pt x="0" y="0"/>
                      </a:lnTo>
                      <a:close/>
                    </a:path>
                  </a:pathLst>
                </a:custGeom>
                <a:solidFill>
                  <a:srgbClr val="D6E0B4"/>
                </a:solidFill>
                <a:effectLst>
                  <a:outerShdw blurRad="50800" dist="38100" dir="2700000" algn="tl" rotWithShape="0">
                    <a:prstClr val="black">
                      <a:alpha val="40000"/>
                    </a:prstClr>
                  </a:outerShdw>
                </a:effectLst>
              </p:spPr>
              <p:txBody>
                <a:bodyPr/>
                <a:lstStyle/>
                <a:p>
                  <a:pPr defTabSz="914445"/>
                  <a:endParaRPr lang="en-150">
                    <a:solidFill>
                      <a:prstClr val="black"/>
                    </a:solidFill>
                    <a:latin typeface="Calibri"/>
                  </a:endParaRPr>
                </a:p>
              </p:txBody>
            </p:sp>
            <p:sp>
              <p:nvSpPr>
                <p:cNvPr id="24" name="Freeform 15">
                  <a:extLst>
                    <a:ext uri="{FF2B5EF4-FFF2-40B4-BE49-F238E27FC236}">
                      <a16:creationId xmlns:a16="http://schemas.microsoft.com/office/drawing/2014/main" id="{05524AC2-8836-019F-87A8-6496A28A0FDE}"/>
                    </a:ext>
                  </a:extLst>
                </p:cNvPr>
                <p:cNvSpPr>
                  <a:spLocks noChangeAspect="1"/>
                </p:cNvSpPr>
                <p:nvPr/>
              </p:nvSpPr>
              <p:spPr>
                <a:xfrm>
                  <a:off x="11234347" y="5613925"/>
                  <a:ext cx="588240" cy="722788"/>
                </a:xfrm>
                <a:custGeom>
                  <a:avLst/>
                  <a:gdLst/>
                  <a:ahLst/>
                  <a:cxnLst/>
                  <a:rect l="l" t="t" r="r" b="b"/>
                  <a:pathLst>
                    <a:path w="1879058" h="2308855">
                      <a:moveTo>
                        <a:pt x="0" y="0"/>
                      </a:moveTo>
                      <a:lnTo>
                        <a:pt x="1879058" y="0"/>
                      </a:lnTo>
                      <a:lnTo>
                        <a:pt x="1879058" y="2308855"/>
                      </a:lnTo>
                      <a:lnTo>
                        <a:pt x="0" y="2308855"/>
                      </a:lnTo>
                      <a:lnTo>
                        <a:pt x="0" y="0"/>
                      </a:lnTo>
                      <a:close/>
                    </a:path>
                  </a:pathLst>
                </a:custGeom>
                <a:blipFill>
                  <a:blip r:embed="rId4"/>
                  <a:stretch>
                    <a:fillRect/>
                  </a:stretch>
                </a:blipFill>
              </p:spPr>
              <p:txBody>
                <a:bodyPr/>
                <a:lstStyle/>
                <a:p>
                  <a:pPr defTabSz="914445"/>
                  <a:endParaRPr lang="en-150">
                    <a:solidFill>
                      <a:prstClr val="black"/>
                    </a:solidFill>
                    <a:latin typeface="Calibri"/>
                  </a:endParaRPr>
                </a:p>
              </p:txBody>
            </p:sp>
          </p:grpSp>
        </p:grpSp>
        <p:sp>
          <p:nvSpPr>
            <p:cNvPr id="20" name="Rectángulo 32">
              <a:extLst>
                <a:ext uri="{FF2B5EF4-FFF2-40B4-BE49-F238E27FC236}">
                  <a16:creationId xmlns:a16="http://schemas.microsoft.com/office/drawing/2014/main" id="{8F18D057-823D-D155-0058-942195238DE6}"/>
                </a:ext>
              </a:extLst>
            </p:cNvPr>
            <p:cNvSpPr/>
            <p:nvPr/>
          </p:nvSpPr>
          <p:spPr>
            <a:xfrm>
              <a:off x="7131830" y="1190225"/>
              <a:ext cx="251607" cy="734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6" name="Imagen 26" descr="Imagen de la pantalla de un video juego&#10;&#10;El contenido generado por IA puede ser incorrecto.">
            <a:extLst>
              <a:ext uri="{FF2B5EF4-FFF2-40B4-BE49-F238E27FC236}">
                <a16:creationId xmlns:a16="http://schemas.microsoft.com/office/drawing/2014/main" id="{9C4C6BBB-BC09-BB69-D8B6-2C04E0F65B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5754" y="1755474"/>
            <a:ext cx="2813880" cy="1760453"/>
          </a:xfrm>
          <a:prstGeom prst="rect">
            <a:avLst/>
          </a:prstGeom>
        </p:spPr>
      </p:pic>
      <p:pic>
        <p:nvPicPr>
          <p:cNvPr id="27" name="Imagen 22" descr="Interfaz de usuario gráfica&#10;&#10;El contenido generado por IA puede ser incorrecto.">
            <a:extLst>
              <a:ext uri="{FF2B5EF4-FFF2-40B4-BE49-F238E27FC236}">
                <a16:creationId xmlns:a16="http://schemas.microsoft.com/office/drawing/2014/main" id="{8F5A8B84-2B4D-49FA-5ECD-CA22D72419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3345" y="1190225"/>
            <a:ext cx="7569357" cy="4885993"/>
          </a:xfrm>
          <a:prstGeom prst="rect">
            <a:avLst/>
          </a:prstGeom>
        </p:spPr>
      </p:pic>
      <p:pic>
        <p:nvPicPr>
          <p:cNvPr id="28" name="Imagen 4" descr="Imagen de la pantalla de un video juego&#10;&#10;El contenido generado por IA puede ser incorrecto.">
            <a:extLst>
              <a:ext uri="{FF2B5EF4-FFF2-40B4-BE49-F238E27FC236}">
                <a16:creationId xmlns:a16="http://schemas.microsoft.com/office/drawing/2014/main" id="{31F609CB-5FE7-9294-25B9-E7AA32C1E1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41522" y="3861538"/>
            <a:ext cx="3795845" cy="2234462"/>
          </a:xfrm>
          <a:prstGeom prst="rect">
            <a:avLst/>
          </a:prstGeom>
        </p:spPr>
      </p:pic>
      <p:pic>
        <p:nvPicPr>
          <p:cNvPr id="29" name="Imagen 6" descr="Diagrama&#10;&#10;El contenido generado por IA puede ser incorrecto.">
            <a:extLst>
              <a:ext uri="{FF2B5EF4-FFF2-40B4-BE49-F238E27FC236}">
                <a16:creationId xmlns:a16="http://schemas.microsoft.com/office/drawing/2014/main" id="{17E76D38-CD56-B3AF-C755-6A23641FED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60908" y="5057061"/>
            <a:ext cx="3372410" cy="1670447"/>
          </a:xfrm>
          <a:prstGeom prst="rect">
            <a:avLst/>
          </a:prstGeom>
        </p:spPr>
      </p:pic>
      <p:pic>
        <p:nvPicPr>
          <p:cNvPr id="30" name="Imagen 8" descr="Pantalla de juego de mesa&#10;&#10;El contenido generado por IA puede ser incorrecto.">
            <a:extLst>
              <a:ext uri="{FF2B5EF4-FFF2-40B4-BE49-F238E27FC236}">
                <a16:creationId xmlns:a16="http://schemas.microsoft.com/office/drawing/2014/main" id="{CCFECE44-43CE-C3C2-7C10-C0A41A30B5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65036" y="5568286"/>
            <a:ext cx="2488927" cy="3258739"/>
          </a:xfrm>
          <a:prstGeom prst="rect">
            <a:avLst/>
          </a:prstGeom>
        </p:spPr>
      </p:pic>
      <p:pic>
        <p:nvPicPr>
          <p:cNvPr id="31" name="Imagen 10" descr="Imagen que contiene Calendario&#10;&#10;El contenido generado por IA puede ser incorrecto.">
            <a:extLst>
              <a:ext uri="{FF2B5EF4-FFF2-40B4-BE49-F238E27FC236}">
                <a16:creationId xmlns:a16="http://schemas.microsoft.com/office/drawing/2014/main" id="{DE440299-E1AD-508A-972A-31AB6AD909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89167" y="6458569"/>
            <a:ext cx="3418529" cy="2570894"/>
          </a:xfrm>
          <a:prstGeom prst="rect">
            <a:avLst/>
          </a:prstGeom>
        </p:spPr>
      </p:pic>
      <p:pic>
        <p:nvPicPr>
          <p:cNvPr id="32" name="Imagen 12" descr="Imagen de la pantalla de un video juego&#10;&#10;El contenido generado por IA puede ser incorrecto.">
            <a:extLst>
              <a:ext uri="{FF2B5EF4-FFF2-40B4-BE49-F238E27FC236}">
                <a16:creationId xmlns:a16="http://schemas.microsoft.com/office/drawing/2014/main" id="{FD0FD281-53D1-40D0-8606-8791F27F309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95876" y="6809396"/>
            <a:ext cx="2247696" cy="1528889"/>
          </a:xfrm>
          <a:prstGeom prst="rect">
            <a:avLst/>
          </a:prstGeom>
        </p:spPr>
      </p:pic>
      <p:pic>
        <p:nvPicPr>
          <p:cNvPr id="33" name="Imagen 19" descr="Una caricatura de una persona&#10;&#10;El contenido generado por IA puede ser incorrecto.">
            <a:extLst>
              <a:ext uri="{FF2B5EF4-FFF2-40B4-BE49-F238E27FC236}">
                <a16:creationId xmlns:a16="http://schemas.microsoft.com/office/drawing/2014/main" id="{029B2D1F-3D34-8D59-7241-B63233F780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30841" y="3913025"/>
            <a:ext cx="2178647" cy="1995007"/>
          </a:xfrm>
          <a:prstGeom prst="rect">
            <a:avLst/>
          </a:prstGeom>
        </p:spPr>
      </p:pic>
      <p:pic>
        <p:nvPicPr>
          <p:cNvPr id="34" name="Imagen 16" descr="Imagen que contiene Icono&#10;&#10;El contenido generado por IA puede ser incorrecto.">
            <a:extLst>
              <a:ext uri="{FF2B5EF4-FFF2-40B4-BE49-F238E27FC236}">
                <a16:creationId xmlns:a16="http://schemas.microsoft.com/office/drawing/2014/main" id="{1C1C9F58-A0DB-2601-DCDA-62B575EFE52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190559" y="5437367"/>
            <a:ext cx="4163332" cy="1276493"/>
          </a:xfrm>
          <a:prstGeom prst="rect">
            <a:avLst/>
          </a:prstGeom>
        </p:spPr>
      </p:pic>
      <p:pic>
        <p:nvPicPr>
          <p:cNvPr id="35" name="Imagen 30" descr="Una pantalla de un celular con la imagen de un videojuego&#10;&#10;El contenido generado por IA puede ser incorrecto.">
            <a:extLst>
              <a:ext uri="{FF2B5EF4-FFF2-40B4-BE49-F238E27FC236}">
                <a16:creationId xmlns:a16="http://schemas.microsoft.com/office/drawing/2014/main" id="{17EA3B86-51B6-9157-6B9A-773AB7B3627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738175" y="1455481"/>
            <a:ext cx="2045353" cy="30866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25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750" fill="hold"/>
                                        <p:tgtEl>
                                          <p:spTgt spid="31"/>
                                        </p:tgtEl>
                                        <p:attrNameLst>
                                          <p:attrName>ppt_x</p:attrName>
                                        </p:attrNameLst>
                                      </p:cBhvr>
                                      <p:tavLst>
                                        <p:tav tm="0">
                                          <p:val>
                                            <p:strVal val="#ppt_x"/>
                                          </p:val>
                                        </p:tav>
                                        <p:tav tm="100000">
                                          <p:val>
                                            <p:strVal val="#ppt_x"/>
                                          </p:val>
                                        </p:tav>
                                      </p:tavLst>
                                    </p:anim>
                                    <p:anim calcmode="lin" valueType="num">
                                      <p:cBhvr additive="base">
                                        <p:cTn id="13" dur="750" fill="hold"/>
                                        <p:tgtEl>
                                          <p:spTgt spid="3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25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750" fill="hold"/>
                                        <p:tgtEl>
                                          <p:spTgt spid="32"/>
                                        </p:tgtEl>
                                        <p:attrNameLst>
                                          <p:attrName>ppt_x</p:attrName>
                                        </p:attrNameLst>
                                      </p:cBhvr>
                                      <p:tavLst>
                                        <p:tav tm="0">
                                          <p:val>
                                            <p:strVal val="#ppt_x"/>
                                          </p:val>
                                        </p:tav>
                                        <p:tav tm="100000">
                                          <p:val>
                                            <p:strVal val="#ppt_x"/>
                                          </p:val>
                                        </p:tav>
                                      </p:tavLst>
                                    </p:anim>
                                    <p:anim calcmode="lin" valueType="num">
                                      <p:cBhvr additive="base">
                                        <p:cTn id="17" dur="75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750"/>
                                        <p:tgtEl>
                                          <p:spTgt spid="29"/>
                                        </p:tgtEl>
                                      </p:cBhvr>
                                    </p:animEffect>
                                    <p:anim calcmode="lin" valueType="num">
                                      <p:cBhvr>
                                        <p:cTn id="37" dur="750" fill="hold"/>
                                        <p:tgtEl>
                                          <p:spTgt spid="29"/>
                                        </p:tgtEl>
                                        <p:attrNameLst>
                                          <p:attrName>ppt_x</p:attrName>
                                        </p:attrNameLst>
                                      </p:cBhvr>
                                      <p:tavLst>
                                        <p:tav tm="0">
                                          <p:val>
                                            <p:strVal val="#ppt_x"/>
                                          </p:val>
                                        </p:tav>
                                        <p:tav tm="100000">
                                          <p:val>
                                            <p:strVal val="#ppt_x"/>
                                          </p:val>
                                        </p:tav>
                                      </p:tavLst>
                                    </p:anim>
                                    <p:anim calcmode="lin" valueType="num">
                                      <p:cBhvr>
                                        <p:cTn id="38" dur="75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anim calcmode="lin" valueType="num">
                                      <p:cBhvr>
                                        <p:cTn id="44" dur="1000" fill="hold"/>
                                        <p:tgtEl>
                                          <p:spTgt spid="33"/>
                                        </p:tgtEl>
                                        <p:attrNameLst>
                                          <p:attrName>ppt_x</p:attrName>
                                        </p:attrNameLst>
                                      </p:cBhvr>
                                      <p:tavLst>
                                        <p:tav tm="0">
                                          <p:val>
                                            <p:strVal val="#ppt_x"/>
                                          </p:val>
                                        </p:tav>
                                        <p:tav tm="100000">
                                          <p:val>
                                            <p:strVal val="#ppt_x"/>
                                          </p:val>
                                        </p:tav>
                                      </p:tavLst>
                                    </p:anim>
                                    <p:anim calcmode="lin" valueType="num">
                                      <p:cBhvr>
                                        <p:cTn id="4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750"/>
                                        <p:tgtEl>
                                          <p:spTgt spid="28"/>
                                        </p:tgtEl>
                                      </p:cBhvr>
                                    </p:animEffect>
                                    <p:anim calcmode="lin" valueType="num">
                                      <p:cBhvr>
                                        <p:cTn id="51" dur="750" fill="hold"/>
                                        <p:tgtEl>
                                          <p:spTgt spid="28"/>
                                        </p:tgtEl>
                                        <p:attrNameLst>
                                          <p:attrName>ppt_x</p:attrName>
                                        </p:attrNameLst>
                                      </p:cBhvr>
                                      <p:tavLst>
                                        <p:tav tm="0">
                                          <p:val>
                                            <p:strVal val="#ppt_x"/>
                                          </p:val>
                                        </p:tav>
                                        <p:tav tm="100000">
                                          <p:val>
                                            <p:strVal val="#ppt_x"/>
                                          </p:val>
                                        </p:tav>
                                      </p:tavLst>
                                    </p:anim>
                                    <p:anim calcmode="lin" valueType="num">
                                      <p:cBhvr>
                                        <p:cTn id="52" dur="75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750"/>
                                        <p:tgtEl>
                                          <p:spTgt spid="35"/>
                                        </p:tgtEl>
                                      </p:cBhvr>
                                    </p:animEffect>
                                    <p:anim calcmode="lin" valueType="num">
                                      <p:cBhvr>
                                        <p:cTn id="58" dur="750" fill="hold"/>
                                        <p:tgtEl>
                                          <p:spTgt spid="35"/>
                                        </p:tgtEl>
                                        <p:attrNameLst>
                                          <p:attrName>ppt_x</p:attrName>
                                        </p:attrNameLst>
                                      </p:cBhvr>
                                      <p:tavLst>
                                        <p:tav tm="0">
                                          <p:val>
                                            <p:strVal val="#ppt_x"/>
                                          </p:val>
                                        </p:tav>
                                        <p:tav tm="100000">
                                          <p:val>
                                            <p:strVal val="#ppt_x"/>
                                          </p:val>
                                        </p:tav>
                                      </p:tavLst>
                                    </p:anim>
                                    <p:anim calcmode="lin" valueType="num">
                                      <p:cBhvr>
                                        <p:cTn id="59" dur="75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750"/>
                                        <p:tgtEl>
                                          <p:spTgt spid="26"/>
                                        </p:tgtEl>
                                      </p:cBhvr>
                                    </p:animEffect>
                                    <p:anim calcmode="lin" valueType="num">
                                      <p:cBhvr>
                                        <p:cTn id="65" dur="750" fill="hold"/>
                                        <p:tgtEl>
                                          <p:spTgt spid="26"/>
                                        </p:tgtEl>
                                        <p:attrNameLst>
                                          <p:attrName>ppt_x</p:attrName>
                                        </p:attrNameLst>
                                      </p:cBhvr>
                                      <p:tavLst>
                                        <p:tav tm="0">
                                          <p:val>
                                            <p:strVal val="#ppt_x"/>
                                          </p:val>
                                        </p:tav>
                                        <p:tav tm="100000">
                                          <p:val>
                                            <p:strVal val="#ppt_x"/>
                                          </p:val>
                                        </p:tav>
                                      </p:tavLst>
                                    </p:anim>
                                    <p:anim calcmode="lin" valueType="num">
                                      <p:cBhvr>
                                        <p:cTn id="66" dur="7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750"/>
                                        <p:tgtEl>
                                          <p:spTgt spid="16"/>
                                        </p:tgtEl>
                                      </p:cBhvr>
                                    </p:animEffect>
                                    <p:anim calcmode="lin" valueType="num">
                                      <p:cBhvr>
                                        <p:cTn id="72" dur="750" fill="hold"/>
                                        <p:tgtEl>
                                          <p:spTgt spid="16"/>
                                        </p:tgtEl>
                                        <p:attrNameLst>
                                          <p:attrName>ppt_x</p:attrName>
                                        </p:attrNameLst>
                                      </p:cBhvr>
                                      <p:tavLst>
                                        <p:tav tm="0">
                                          <p:val>
                                            <p:strVal val="#ppt_x"/>
                                          </p:val>
                                        </p:tav>
                                        <p:tav tm="100000">
                                          <p:val>
                                            <p:strVal val="#ppt_x"/>
                                          </p:val>
                                        </p:tav>
                                      </p:tavLst>
                                    </p:anim>
                                    <p:anim calcmode="lin" valueType="num">
                                      <p:cBhvr>
                                        <p:cTn id="73" dur="750" fill="hold"/>
                                        <p:tgtEl>
                                          <p:spTgt spid="16"/>
                                        </p:tgtEl>
                                        <p:attrNameLst>
                                          <p:attrName>ppt_y</p:attrName>
                                        </p:attrNameLst>
                                      </p:cBhvr>
                                      <p:tavLst>
                                        <p:tav tm="0">
                                          <p:val>
                                            <p:strVal val="#ppt_y+.1"/>
                                          </p:val>
                                        </p:tav>
                                        <p:tav tm="100000">
                                          <p:val>
                                            <p:strVal val="#ppt_y"/>
                                          </p:val>
                                        </p:tav>
                                      </p:tavLst>
                                    </p:anim>
                                  </p:childTnLst>
                                </p:cTn>
                              </p:par>
                            </p:childTnLst>
                          </p:cTn>
                        </p:par>
                        <p:par>
                          <p:cTn id="74" fill="hold">
                            <p:stCondLst>
                              <p:cond delay="750"/>
                            </p:stCondLst>
                            <p:childTnLst>
                              <p:par>
                                <p:cTn id="75" presetID="42" presetClass="entr" presetSubtype="0"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750"/>
                                        <p:tgtEl>
                                          <p:spTgt spid="11"/>
                                        </p:tgtEl>
                                      </p:cBhvr>
                                    </p:animEffect>
                                    <p:anim calcmode="lin" valueType="num">
                                      <p:cBhvr>
                                        <p:cTn id="78" dur="750" fill="hold"/>
                                        <p:tgtEl>
                                          <p:spTgt spid="11"/>
                                        </p:tgtEl>
                                        <p:attrNameLst>
                                          <p:attrName>ppt_x</p:attrName>
                                        </p:attrNameLst>
                                      </p:cBhvr>
                                      <p:tavLst>
                                        <p:tav tm="0">
                                          <p:val>
                                            <p:strVal val="#ppt_x"/>
                                          </p:val>
                                        </p:tav>
                                        <p:tav tm="100000">
                                          <p:val>
                                            <p:strVal val="#ppt_x"/>
                                          </p:val>
                                        </p:tav>
                                      </p:tavLst>
                                    </p:anim>
                                    <p:anim calcmode="lin" valueType="num">
                                      <p:cBhvr>
                                        <p:cTn id="79"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1" name="Conector reto 140">
            <a:extLst>
              <a:ext uri="{FF2B5EF4-FFF2-40B4-BE49-F238E27FC236}">
                <a16:creationId xmlns:a16="http://schemas.microsoft.com/office/drawing/2014/main" id="{BAFDBEA7-F458-BFA0-1BAD-B79220247313}"/>
              </a:ext>
            </a:extLst>
          </p:cNvPr>
          <p:cNvCxnSpPr>
            <a:cxnSpLocks/>
          </p:cNvCxnSpPr>
          <p:nvPr/>
        </p:nvCxnSpPr>
        <p:spPr>
          <a:xfrm>
            <a:off x="255783" y="1181100"/>
            <a:ext cx="17768917" cy="0"/>
          </a:xfrm>
          <a:prstGeom prst="line">
            <a:avLst/>
          </a:prstGeom>
          <a:ln w="381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2" name="Freeform 2"/>
          <p:cNvSpPr/>
          <p:nvPr/>
        </p:nvSpPr>
        <p:spPr>
          <a:xfrm>
            <a:off x="5552834" y="3659010"/>
            <a:ext cx="2828878" cy="4292890"/>
          </a:xfrm>
          <a:custGeom>
            <a:avLst/>
            <a:gdLst/>
            <a:ahLst/>
            <a:cxnLst/>
            <a:rect l="l" t="t" r="r" b="b"/>
            <a:pathLst>
              <a:path w="2828878" h="4292890">
                <a:moveTo>
                  <a:pt x="0" y="0"/>
                </a:moveTo>
                <a:lnTo>
                  <a:pt x="2828878" y="0"/>
                </a:lnTo>
                <a:lnTo>
                  <a:pt x="2828878" y="4292890"/>
                </a:lnTo>
                <a:lnTo>
                  <a:pt x="0" y="429289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150"/>
          </a:p>
        </p:txBody>
      </p:sp>
      <p:sp>
        <p:nvSpPr>
          <p:cNvPr id="3" name="Freeform 3"/>
          <p:cNvSpPr/>
          <p:nvPr/>
        </p:nvSpPr>
        <p:spPr>
          <a:xfrm>
            <a:off x="2463983" y="3659010"/>
            <a:ext cx="2828878" cy="4292890"/>
          </a:xfrm>
          <a:custGeom>
            <a:avLst/>
            <a:gdLst/>
            <a:ahLst/>
            <a:cxnLst/>
            <a:rect l="l" t="t" r="r" b="b"/>
            <a:pathLst>
              <a:path w="2828878" h="4292890">
                <a:moveTo>
                  <a:pt x="0" y="0"/>
                </a:moveTo>
                <a:lnTo>
                  <a:pt x="2828878" y="0"/>
                </a:lnTo>
                <a:lnTo>
                  <a:pt x="2828878" y="4292890"/>
                </a:lnTo>
                <a:lnTo>
                  <a:pt x="0" y="429289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150"/>
          </a:p>
        </p:txBody>
      </p:sp>
      <p:sp>
        <p:nvSpPr>
          <p:cNvPr id="4" name="Freeform 4"/>
          <p:cNvSpPr/>
          <p:nvPr/>
        </p:nvSpPr>
        <p:spPr>
          <a:xfrm>
            <a:off x="8641686" y="3659010"/>
            <a:ext cx="2828878" cy="4292890"/>
          </a:xfrm>
          <a:custGeom>
            <a:avLst/>
            <a:gdLst/>
            <a:ahLst/>
            <a:cxnLst/>
            <a:rect l="l" t="t" r="r" b="b"/>
            <a:pathLst>
              <a:path w="2828878" h="4292890">
                <a:moveTo>
                  <a:pt x="0" y="0"/>
                </a:moveTo>
                <a:lnTo>
                  <a:pt x="2828878" y="0"/>
                </a:lnTo>
                <a:lnTo>
                  <a:pt x="2828878" y="4292890"/>
                </a:lnTo>
                <a:lnTo>
                  <a:pt x="0" y="429289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150"/>
          </a:p>
        </p:txBody>
      </p:sp>
      <p:sp>
        <p:nvSpPr>
          <p:cNvPr id="5" name="Freeform 5"/>
          <p:cNvSpPr/>
          <p:nvPr/>
        </p:nvSpPr>
        <p:spPr>
          <a:xfrm>
            <a:off x="11730537" y="3659010"/>
            <a:ext cx="2828878" cy="4292890"/>
          </a:xfrm>
          <a:custGeom>
            <a:avLst/>
            <a:gdLst/>
            <a:ahLst/>
            <a:cxnLst/>
            <a:rect l="l" t="t" r="r" b="b"/>
            <a:pathLst>
              <a:path w="2828878" h="4292890">
                <a:moveTo>
                  <a:pt x="0" y="0"/>
                </a:moveTo>
                <a:lnTo>
                  <a:pt x="2828878" y="0"/>
                </a:lnTo>
                <a:lnTo>
                  <a:pt x="2828878" y="4292890"/>
                </a:lnTo>
                <a:lnTo>
                  <a:pt x="0" y="429289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150"/>
          </a:p>
        </p:txBody>
      </p:sp>
      <p:sp>
        <p:nvSpPr>
          <p:cNvPr id="6" name="Freeform 6"/>
          <p:cNvSpPr/>
          <p:nvPr/>
        </p:nvSpPr>
        <p:spPr>
          <a:xfrm>
            <a:off x="14819388" y="3659010"/>
            <a:ext cx="2828878" cy="4292890"/>
          </a:xfrm>
          <a:custGeom>
            <a:avLst/>
            <a:gdLst/>
            <a:ahLst/>
            <a:cxnLst/>
            <a:rect l="l" t="t" r="r" b="b"/>
            <a:pathLst>
              <a:path w="2828878" h="4292890">
                <a:moveTo>
                  <a:pt x="0" y="0"/>
                </a:moveTo>
                <a:lnTo>
                  <a:pt x="2828878" y="0"/>
                </a:lnTo>
                <a:lnTo>
                  <a:pt x="2828878" y="4292890"/>
                </a:lnTo>
                <a:lnTo>
                  <a:pt x="0" y="429289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150"/>
          </a:p>
        </p:txBody>
      </p:sp>
      <p:sp>
        <p:nvSpPr>
          <p:cNvPr id="7" name="Freeform 7"/>
          <p:cNvSpPr/>
          <p:nvPr/>
        </p:nvSpPr>
        <p:spPr>
          <a:xfrm>
            <a:off x="255783" y="2181623"/>
            <a:ext cx="17818801" cy="7365642"/>
          </a:xfrm>
          <a:custGeom>
            <a:avLst/>
            <a:gdLst/>
            <a:ahLst/>
            <a:cxnLst/>
            <a:rect l="l" t="t" r="r" b="b"/>
            <a:pathLst>
              <a:path w="17818801" h="7365642">
                <a:moveTo>
                  <a:pt x="0" y="0"/>
                </a:moveTo>
                <a:lnTo>
                  <a:pt x="17818801" y="0"/>
                </a:lnTo>
                <a:lnTo>
                  <a:pt x="17818801" y="7365642"/>
                </a:lnTo>
                <a:lnTo>
                  <a:pt x="0" y="7365642"/>
                </a:lnTo>
                <a:lnTo>
                  <a:pt x="0" y="0"/>
                </a:lnTo>
                <a:close/>
              </a:path>
            </a:pathLst>
          </a:custGeom>
          <a:blipFill>
            <a:blip>
              <a:extLst>
                <a:ext uri="{96DAC541-7B7A-43D3-8B79-37D633B846F1}">
                  <asvg:svgBlip xmlns:asvg="http://schemas.microsoft.com/office/drawing/2016/SVG/main" r:embed="rId3"/>
                </a:ext>
              </a:extLst>
            </a:blip>
            <a:stretch>
              <a:fillRect t="-38" b="-38"/>
            </a:stretch>
          </a:blipFill>
        </p:spPr>
        <p:txBody>
          <a:bodyPr/>
          <a:lstStyle/>
          <a:p>
            <a:endParaRPr lang="en-150"/>
          </a:p>
        </p:txBody>
      </p:sp>
      <p:sp>
        <p:nvSpPr>
          <p:cNvPr id="8" name="Freeform 8"/>
          <p:cNvSpPr/>
          <p:nvPr/>
        </p:nvSpPr>
        <p:spPr>
          <a:xfrm>
            <a:off x="2221231" y="1876601"/>
            <a:ext cx="9492356" cy="6106380"/>
          </a:xfrm>
          <a:custGeom>
            <a:avLst/>
            <a:gdLst/>
            <a:ahLst/>
            <a:cxnLst/>
            <a:rect l="l" t="t" r="r" b="b"/>
            <a:pathLst>
              <a:path w="9492356" h="6106380">
                <a:moveTo>
                  <a:pt x="0" y="0"/>
                </a:moveTo>
                <a:lnTo>
                  <a:pt x="9492356" y="0"/>
                </a:lnTo>
                <a:lnTo>
                  <a:pt x="9492356" y="6106380"/>
                </a:lnTo>
                <a:lnTo>
                  <a:pt x="0" y="6106380"/>
                </a:lnTo>
                <a:lnTo>
                  <a:pt x="0" y="0"/>
                </a:lnTo>
                <a:close/>
              </a:path>
            </a:pathLst>
          </a:custGeom>
          <a:blipFill>
            <a:blip>
              <a:extLst>
                <a:ext uri="{96DAC541-7B7A-43D3-8B79-37D633B846F1}">
                  <asvg:svgBlip xmlns:asvg="http://schemas.microsoft.com/office/drawing/2016/SVG/main" r:embed="rId4"/>
                </a:ext>
              </a:extLst>
            </a:blip>
            <a:stretch>
              <a:fillRect t="-49" b="-49"/>
            </a:stretch>
          </a:blipFill>
        </p:spPr>
        <p:txBody>
          <a:bodyPr/>
          <a:lstStyle/>
          <a:p>
            <a:endParaRPr lang="en-150"/>
          </a:p>
        </p:txBody>
      </p:sp>
      <p:sp>
        <p:nvSpPr>
          <p:cNvPr id="9" name="Freeform 9"/>
          <p:cNvSpPr/>
          <p:nvPr/>
        </p:nvSpPr>
        <p:spPr>
          <a:xfrm>
            <a:off x="11680723" y="1865886"/>
            <a:ext cx="6343977" cy="6115318"/>
          </a:xfrm>
          <a:custGeom>
            <a:avLst/>
            <a:gdLst/>
            <a:ahLst/>
            <a:cxnLst/>
            <a:rect l="l" t="t" r="r" b="b"/>
            <a:pathLst>
              <a:path w="6322641" h="6115318">
                <a:moveTo>
                  <a:pt x="0" y="0"/>
                </a:moveTo>
                <a:lnTo>
                  <a:pt x="6322641" y="0"/>
                </a:lnTo>
                <a:lnTo>
                  <a:pt x="6322641" y="6115318"/>
                </a:lnTo>
                <a:lnTo>
                  <a:pt x="0" y="6115318"/>
                </a:lnTo>
                <a:lnTo>
                  <a:pt x="0" y="0"/>
                </a:lnTo>
                <a:close/>
              </a:path>
            </a:pathLst>
          </a:custGeom>
          <a:blipFill>
            <a:blip>
              <a:extLst>
                <a:ext uri="{96DAC541-7B7A-43D3-8B79-37D633B846F1}">
                  <asvg:svgBlip xmlns:asvg="http://schemas.microsoft.com/office/drawing/2016/SVG/main" r:embed="rId5"/>
                </a:ext>
              </a:extLst>
            </a:blip>
            <a:stretch>
              <a:fillRect t="-60" b="-60"/>
            </a:stretch>
          </a:blipFill>
        </p:spPr>
        <p:txBody>
          <a:bodyPr/>
          <a:lstStyle/>
          <a:p>
            <a:endParaRPr lang="en-150"/>
          </a:p>
        </p:txBody>
      </p:sp>
      <p:sp>
        <p:nvSpPr>
          <p:cNvPr id="10" name="Freeform 10"/>
          <p:cNvSpPr/>
          <p:nvPr/>
        </p:nvSpPr>
        <p:spPr>
          <a:xfrm>
            <a:off x="2458326" y="2322792"/>
            <a:ext cx="9012237" cy="1221918"/>
          </a:xfrm>
          <a:custGeom>
            <a:avLst/>
            <a:gdLst/>
            <a:ahLst/>
            <a:cxnLst/>
            <a:rect l="l" t="t" r="r" b="b"/>
            <a:pathLst>
              <a:path w="9012237" h="1221918">
                <a:moveTo>
                  <a:pt x="0" y="0"/>
                </a:moveTo>
                <a:lnTo>
                  <a:pt x="9012237" y="0"/>
                </a:lnTo>
                <a:lnTo>
                  <a:pt x="9012237" y="1221918"/>
                </a:lnTo>
                <a:lnTo>
                  <a:pt x="0" y="122191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150"/>
          </a:p>
        </p:txBody>
      </p:sp>
      <p:sp>
        <p:nvSpPr>
          <p:cNvPr id="11" name="Freeform 11"/>
          <p:cNvSpPr/>
          <p:nvPr/>
        </p:nvSpPr>
        <p:spPr>
          <a:xfrm>
            <a:off x="11724880" y="2322792"/>
            <a:ext cx="5923386" cy="1221918"/>
          </a:xfrm>
          <a:custGeom>
            <a:avLst/>
            <a:gdLst/>
            <a:ahLst/>
            <a:cxnLst/>
            <a:rect l="l" t="t" r="r" b="b"/>
            <a:pathLst>
              <a:path w="5923386" h="1221918">
                <a:moveTo>
                  <a:pt x="0" y="0"/>
                </a:moveTo>
                <a:lnTo>
                  <a:pt x="5923386" y="0"/>
                </a:lnTo>
                <a:lnTo>
                  <a:pt x="5923386" y="1221918"/>
                </a:lnTo>
                <a:lnTo>
                  <a:pt x="0" y="122191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150"/>
          </a:p>
        </p:txBody>
      </p:sp>
      <p:sp>
        <p:nvSpPr>
          <p:cNvPr id="12" name="Freeform 12"/>
          <p:cNvSpPr/>
          <p:nvPr/>
        </p:nvSpPr>
        <p:spPr>
          <a:xfrm>
            <a:off x="13411954" y="8203812"/>
            <a:ext cx="2050792" cy="1193362"/>
          </a:xfrm>
          <a:custGeom>
            <a:avLst/>
            <a:gdLst/>
            <a:ahLst/>
            <a:cxnLst/>
            <a:rect l="l" t="t" r="r" b="b"/>
            <a:pathLst>
              <a:path w="2050792" h="1193362">
                <a:moveTo>
                  <a:pt x="0" y="0"/>
                </a:moveTo>
                <a:lnTo>
                  <a:pt x="2050792" y="0"/>
                </a:lnTo>
                <a:lnTo>
                  <a:pt x="2050792" y="1193362"/>
                </a:lnTo>
                <a:lnTo>
                  <a:pt x="0" y="1193362"/>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150"/>
          </a:p>
        </p:txBody>
      </p:sp>
      <p:grpSp>
        <p:nvGrpSpPr>
          <p:cNvPr id="13" name="Group 13"/>
          <p:cNvGrpSpPr/>
          <p:nvPr/>
        </p:nvGrpSpPr>
        <p:grpSpPr>
          <a:xfrm>
            <a:off x="13451830" y="8428990"/>
            <a:ext cx="1971040" cy="811334"/>
            <a:chOff x="-1" y="0"/>
            <a:chExt cx="2628052" cy="1081779"/>
          </a:xfrm>
        </p:grpSpPr>
        <p:sp>
          <p:nvSpPr>
            <p:cNvPr id="14" name="Freeform 14"/>
            <p:cNvSpPr/>
            <p:nvPr/>
          </p:nvSpPr>
          <p:spPr>
            <a:xfrm>
              <a:off x="0" y="0"/>
              <a:ext cx="2628051" cy="990676"/>
            </a:xfrm>
            <a:custGeom>
              <a:avLst/>
              <a:gdLst/>
              <a:ahLst/>
              <a:cxnLst/>
              <a:rect l="l" t="t" r="r" b="b"/>
              <a:pathLst>
                <a:path w="2628051" h="990676">
                  <a:moveTo>
                    <a:pt x="0" y="0"/>
                  </a:moveTo>
                  <a:lnTo>
                    <a:pt x="2628051" y="0"/>
                  </a:lnTo>
                  <a:lnTo>
                    <a:pt x="2628051" y="990676"/>
                  </a:lnTo>
                  <a:lnTo>
                    <a:pt x="0" y="990676"/>
                  </a:lnTo>
                  <a:close/>
                </a:path>
              </a:pathLst>
            </a:custGeom>
            <a:solidFill>
              <a:srgbClr val="000000">
                <a:alpha val="0"/>
              </a:srgbClr>
            </a:solidFill>
          </p:spPr>
          <p:txBody>
            <a:bodyPr/>
            <a:lstStyle/>
            <a:p>
              <a:endParaRPr lang="en-150"/>
            </a:p>
          </p:txBody>
        </p:sp>
        <p:sp>
          <p:nvSpPr>
            <p:cNvPr id="15" name="TextBox 15"/>
            <p:cNvSpPr txBox="1"/>
            <p:nvPr/>
          </p:nvSpPr>
          <p:spPr>
            <a:xfrm>
              <a:off x="-1" y="91103"/>
              <a:ext cx="2628051" cy="990676"/>
            </a:xfrm>
            <a:prstGeom prst="rect">
              <a:avLst/>
            </a:prstGeom>
          </p:spPr>
          <p:txBody>
            <a:bodyPr lIns="0" tIns="0" rIns="0" bIns="0" rtlCol="0" anchor="t"/>
            <a:lstStyle/>
            <a:p>
              <a:pPr algn="ctr">
                <a:lnSpc>
                  <a:spcPts val="1980"/>
                </a:lnSpc>
              </a:pPr>
              <a:r>
                <a:rPr lang="en" sz="1650" dirty="0">
                  <a:solidFill>
                    <a:srgbClr val="FFFFFF"/>
                  </a:solidFill>
                  <a:latin typeface="Roboto Medium"/>
                  <a:ea typeface="Roboto Medium"/>
                  <a:cs typeface="Roboto Medium"/>
                  <a:sym typeface="Roboto"/>
                </a:rPr>
                <a:t>User Identification and Access Management</a:t>
              </a:r>
            </a:p>
          </p:txBody>
        </p:sp>
      </p:grpSp>
      <p:sp>
        <p:nvSpPr>
          <p:cNvPr id="16" name="Freeform 16"/>
          <p:cNvSpPr/>
          <p:nvPr/>
        </p:nvSpPr>
        <p:spPr>
          <a:xfrm>
            <a:off x="13411954" y="8110155"/>
            <a:ext cx="460534" cy="460629"/>
          </a:xfrm>
          <a:custGeom>
            <a:avLst/>
            <a:gdLst/>
            <a:ahLst/>
            <a:cxnLst/>
            <a:rect l="l" t="t" r="r" b="b"/>
            <a:pathLst>
              <a:path w="460534" h="460629">
                <a:moveTo>
                  <a:pt x="0" y="0"/>
                </a:moveTo>
                <a:lnTo>
                  <a:pt x="460534" y="0"/>
                </a:lnTo>
                <a:lnTo>
                  <a:pt x="460534" y="460629"/>
                </a:lnTo>
                <a:lnTo>
                  <a:pt x="0" y="460629"/>
                </a:lnTo>
                <a:lnTo>
                  <a:pt x="0" y="0"/>
                </a:lnTo>
                <a:close/>
              </a:path>
            </a:pathLst>
          </a:custGeom>
          <a:blipFill>
            <a:blip>
              <a:extLst>
                <a:ext uri="{96DAC541-7B7A-43D3-8B79-37D633B846F1}">
                  <asvg:svgBlip xmlns:asvg="http://schemas.microsoft.com/office/drawing/2016/SVG/main" r:embed="rId9"/>
                </a:ext>
              </a:extLst>
            </a:blip>
            <a:stretch>
              <a:fillRect l="-10" r="-10"/>
            </a:stretch>
          </a:blipFill>
        </p:spPr>
        <p:txBody>
          <a:bodyPr/>
          <a:lstStyle/>
          <a:p>
            <a:endParaRPr lang="en-150"/>
          </a:p>
        </p:txBody>
      </p:sp>
      <p:sp>
        <p:nvSpPr>
          <p:cNvPr id="17" name="Freeform 17" descr="Público-alvo com preenchimento sólido"/>
          <p:cNvSpPr/>
          <p:nvPr/>
        </p:nvSpPr>
        <p:spPr>
          <a:xfrm>
            <a:off x="13490938" y="8189187"/>
            <a:ext cx="302566" cy="302565"/>
          </a:xfrm>
          <a:custGeom>
            <a:avLst/>
            <a:gdLst/>
            <a:ahLst/>
            <a:cxnLst/>
            <a:rect l="l" t="t" r="r" b="b"/>
            <a:pathLst>
              <a:path w="302566" h="302565">
                <a:moveTo>
                  <a:pt x="0" y="0"/>
                </a:moveTo>
                <a:lnTo>
                  <a:pt x="302566" y="0"/>
                </a:lnTo>
                <a:lnTo>
                  <a:pt x="302566" y="302565"/>
                </a:lnTo>
                <a:lnTo>
                  <a:pt x="0" y="302565"/>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150"/>
          </a:p>
        </p:txBody>
      </p:sp>
      <p:sp>
        <p:nvSpPr>
          <p:cNvPr id="18" name="Freeform 18"/>
          <p:cNvSpPr/>
          <p:nvPr/>
        </p:nvSpPr>
        <p:spPr>
          <a:xfrm>
            <a:off x="15611456" y="8203812"/>
            <a:ext cx="2050792" cy="1193362"/>
          </a:xfrm>
          <a:custGeom>
            <a:avLst/>
            <a:gdLst/>
            <a:ahLst/>
            <a:cxnLst/>
            <a:rect l="l" t="t" r="r" b="b"/>
            <a:pathLst>
              <a:path w="2050792" h="1193362">
                <a:moveTo>
                  <a:pt x="0" y="0"/>
                </a:moveTo>
                <a:lnTo>
                  <a:pt x="2050792" y="0"/>
                </a:lnTo>
                <a:lnTo>
                  <a:pt x="2050792" y="1193362"/>
                </a:lnTo>
                <a:lnTo>
                  <a:pt x="0" y="1193362"/>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150"/>
          </a:p>
        </p:txBody>
      </p:sp>
      <p:grpSp>
        <p:nvGrpSpPr>
          <p:cNvPr id="19" name="Group 19"/>
          <p:cNvGrpSpPr/>
          <p:nvPr/>
        </p:nvGrpSpPr>
        <p:grpSpPr>
          <a:xfrm>
            <a:off x="15651333" y="8428990"/>
            <a:ext cx="1971039" cy="743007"/>
            <a:chOff x="0" y="0"/>
            <a:chExt cx="2628051" cy="990676"/>
          </a:xfrm>
        </p:grpSpPr>
        <p:sp>
          <p:nvSpPr>
            <p:cNvPr id="20" name="Freeform 20"/>
            <p:cNvSpPr/>
            <p:nvPr/>
          </p:nvSpPr>
          <p:spPr>
            <a:xfrm>
              <a:off x="0" y="0"/>
              <a:ext cx="2628051" cy="990676"/>
            </a:xfrm>
            <a:custGeom>
              <a:avLst/>
              <a:gdLst/>
              <a:ahLst/>
              <a:cxnLst/>
              <a:rect l="l" t="t" r="r" b="b"/>
              <a:pathLst>
                <a:path w="2628051" h="990676">
                  <a:moveTo>
                    <a:pt x="0" y="0"/>
                  </a:moveTo>
                  <a:lnTo>
                    <a:pt x="2628051" y="0"/>
                  </a:lnTo>
                  <a:lnTo>
                    <a:pt x="2628051" y="990676"/>
                  </a:lnTo>
                  <a:lnTo>
                    <a:pt x="0" y="990676"/>
                  </a:lnTo>
                  <a:close/>
                </a:path>
              </a:pathLst>
            </a:custGeom>
            <a:solidFill>
              <a:srgbClr val="000000">
                <a:alpha val="0"/>
              </a:srgbClr>
            </a:solidFill>
          </p:spPr>
          <p:txBody>
            <a:bodyPr/>
            <a:lstStyle/>
            <a:p>
              <a:endParaRPr lang="en-150"/>
            </a:p>
          </p:txBody>
        </p:sp>
        <p:sp>
          <p:nvSpPr>
            <p:cNvPr id="21" name="TextBox 21"/>
            <p:cNvSpPr txBox="1"/>
            <p:nvPr/>
          </p:nvSpPr>
          <p:spPr>
            <a:xfrm>
              <a:off x="0" y="0"/>
              <a:ext cx="2628051" cy="990676"/>
            </a:xfrm>
            <a:prstGeom prst="rect">
              <a:avLst/>
            </a:prstGeom>
          </p:spPr>
          <p:txBody>
            <a:bodyPr lIns="0" tIns="0" rIns="0" bIns="0" rtlCol="0" anchor="t"/>
            <a:lstStyle/>
            <a:p>
              <a:pPr algn="ctr">
                <a:lnSpc>
                  <a:spcPts val="1980"/>
                </a:lnSpc>
              </a:pPr>
              <a:r>
                <a:rPr lang="en" sz="1650">
                  <a:solidFill>
                    <a:srgbClr val="FFFFFF"/>
                  </a:solidFill>
                  <a:latin typeface="Roboto Medium"/>
                  <a:ea typeface="Roboto Medium"/>
                  <a:cs typeface="Roboto Medium"/>
                  <a:sym typeface="Roboto"/>
                </a:rPr>
                <a:t>Management</a:t>
              </a:r>
            </a:p>
            <a:p>
              <a:pPr algn="ctr">
                <a:lnSpc>
                  <a:spcPts val="1980"/>
                </a:lnSpc>
              </a:pPr>
              <a:r>
                <a:rPr lang="en" sz="1650">
                  <a:solidFill>
                    <a:srgbClr val="FFFFFF"/>
                  </a:solidFill>
                  <a:latin typeface="Roboto Medium"/>
                  <a:ea typeface="Roboto Medium"/>
                  <a:cs typeface="Roboto Medium"/>
                  <a:sym typeface="Roboto"/>
                </a:rPr>
                <a:t>Remote Installations</a:t>
              </a:r>
            </a:p>
          </p:txBody>
        </p:sp>
      </p:grpSp>
      <p:sp>
        <p:nvSpPr>
          <p:cNvPr id="22" name="Freeform 22"/>
          <p:cNvSpPr/>
          <p:nvPr/>
        </p:nvSpPr>
        <p:spPr>
          <a:xfrm>
            <a:off x="15611456" y="8110155"/>
            <a:ext cx="460534" cy="460629"/>
          </a:xfrm>
          <a:custGeom>
            <a:avLst/>
            <a:gdLst/>
            <a:ahLst/>
            <a:cxnLst/>
            <a:rect l="l" t="t" r="r" b="b"/>
            <a:pathLst>
              <a:path w="460534" h="460629">
                <a:moveTo>
                  <a:pt x="0" y="0"/>
                </a:moveTo>
                <a:lnTo>
                  <a:pt x="460534" y="0"/>
                </a:lnTo>
                <a:lnTo>
                  <a:pt x="460534" y="460629"/>
                </a:lnTo>
                <a:lnTo>
                  <a:pt x="0" y="460629"/>
                </a:lnTo>
                <a:lnTo>
                  <a:pt x="0" y="0"/>
                </a:lnTo>
                <a:close/>
              </a:path>
            </a:pathLst>
          </a:custGeom>
          <a:blipFill>
            <a:blip>
              <a:extLst>
                <a:ext uri="{96DAC541-7B7A-43D3-8B79-37D633B846F1}">
                  <asvg:svgBlip xmlns:asvg="http://schemas.microsoft.com/office/drawing/2016/SVG/main" r:embed="rId9"/>
                </a:ext>
              </a:extLst>
            </a:blip>
            <a:stretch>
              <a:fillRect l="-10" r="-10"/>
            </a:stretch>
          </a:blipFill>
        </p:spPr>
        <p:txBody>
          <a:bodyPr/>
          <a:lstStyle/>
          <a:p>
            <a:endParaRPr lang="en-150"/>
          </a:p>
        </p:txBody>
      </p:sp>
      <p:sp>
        <p:nvSpPr>
          <p:cNvPr id="23" name="Freeform 23" descr="Sem fio com preenchimento sólido"/>
          <p:cNvSpPr/>
          <p:nvPr/>
        </p:nvSpPr>
        <p:spPr>
          <a:xfrm>
            <a:off x="15690440" y="8189187"/>
            <a:ext cx="302566" cy="302565"/>
          </a:xfrm>
          <a:custGeom>
            <a:avLst/>
            <a:gdLst/>
            <a:ahLst/>
            <a:cxnLst/>
            <a:rect l="l" t="t" r="r" b="b"/>
            <a:pathLst>
              <a:path w="302566" h="302565">
                <a:moveTo>
                  <a:pt x="0" y="0"/>
                </a:moveTo>
                <a:lnTo>
                  <a:pt x="302566" y="0"/>
                </a:lnTo>
                <a:lnTo>
                  <a:pt x="302566" y="302565"/>
                </a:lnTo>
                <a:lnTo>
                  <a:pt x="0" y="302565"/>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150"/>
          </a:p>
        </p:txBody>
      </p:sp>
      <p:sp>
        <p:nvSpPr>
          <p:cNvPr id="24" name="Freeform 24"/>
          <p:cNvSpPr/>
          <p:nvPr/>
        </p:nvSpPr>
        <p:spPr>
          <a:xfrm>
            <a:off x="6813448" y="8203812"/>
            <a:ext cx="2050792" cy="1193362"/>
          </a:xfrm>
          <a:custGeom>
            <a:avLst/>
            <a:gdLst/>
            <a:ahLst/>
            <a:cxnLst/>
            <a:rect l="l" t="t" r="r" b="b"/>
            <a:pathLst>
              <a:path w="2050792" h="1193362">
                <a:moveTo>
                  <a:pt x="0" y="0"/>
                </a:moveTo>
                <a:lnTo>
                  <a:pt x="2050792" y="0"/>
                </a:lnTo>
                <a:lnTo>
                  <a:pt x="2050792" y="1193362"/>
                </a:lnTo>
                <a:lnTo>
                  <a:pt x="0" y="1193362"/>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150"/>
          </a:p>
        </p:txBody>
      </p:sp>
      <p:grpSp>
        <p:nvGrpSpPr>
          <p:cNvPr id="25" name="Group 25"/>
          <p:cNvGrpSpPr/>
          <p:nvPr/>
        </p:nvGrpSpPr>
        <p:grpSpPr>
          <a:xfrm>
            <a:off x="6853325" y="8552824"/>
            <a:ext cx="1971039" cy="495338"/>
            <a:chOff x="0" y="0"/>
            <a:chExt cx="2628051" cy="660450"/>
          </a:xfrm>
        </p:grpSpPr>
        <p:sp>
          <p:nvSpPr>
            <p:cNvPr id="26" name="Freeform 26"/>
            <p:cNvSpPr/>
            <p:nvPr/>
          </p:nvSpPr>
          <p:spPr>
            <a:xfrm>
              <a:off x="0" y="0"/>
              <a:ext cx="2628051" cy="660450"/>
            </a:xfrm>
            <a:custGeom>
              <a:avLst/>
              <a:gdLst/>
              <a:ahLst/>
              <a:cxnLst/>
              <a:rect l="l" t="t" r="r" b="b"/>
              <a:pathLst>
                <a:path w="2628051" h="660450">
                  <a:moveTo>
                    <a:pt x="0" y="0"/>
                  </a:moveTo>
                  <a:lnTo>
                    <a:pt x="2628051" y="0"/>
                  </a:lnTo>
                  <a:lnTo>
                    <a:pt x="2628051" y="660450"/>
                  </a:lnTo>
                  <a:lnTo>
                    <a:pt x="0" y="660450"/>
                  </a:lnTo>
                  <a:close/>
                </a:path>
              </a:pathLst>
            </a:custGeom>
            <a:solidFill>
              <a:srgbClr val="000000">
                <a:alpha val="0"/>
              </a:srgbClr>
            </a:solidFill>
          </p:spPr>
          <p:txBody>
            <a:bodyPr/>
            <a:lstStyle/>
            <a:p>
              <a:endParaRPr lang="en-150"/>
            </a:p>
          </p:txBody>
        </p:sp>
        <p:sp>
          <p:nvSpPr>
            <p:cNvPr id="27" name="TextBox 27"/>
            <p:cNvSpPr txBox="1"/>
            <p:nvPr/>
          </p:nvSpPr>
          <p:spPr>
            <a:xfrm>
              <a:off x="0" y="0"/>
              <a:ext cx="2628051" cy="660450"/>
            </a:xfrm>
            <a:prstGeom prst="rect">
              <a:avLst/>
            </a:prstGeom>
          </p:spPr>
          <p:txBody>
            <a:bodyPr lIns="0" tIns="0" rIns="0" bIns="0" rtlCol="0" anchor="t"/>
            <a:lstStyle/>
            <a:p>
              <a:pPr algn="ctr">
                <a:lnSpc>
                  <a:spcPts val="1980"/>
                </a:lnSpc>
              </a:pPr>
              <a:r>
                <a:rPr lang="en" sz="1650">
                  <a:solidFill>
                    <a:srgbClr val="FFFFFF"/>
                  </a:solidFill>
                  <a:latin typeface="Roboto Medium"/>
                  <a:ea typeface="Roboto Medium"/>
                  <a:cs typeface="Roboto Medium"/>
                  <a:sym typeface="Roboto"/>
                </a:rPr>
                <a:t>Customizable Dashboards</a:t>
              </a:r>
            </a:p>
          </p:txBody>
        </p:sp>
      </p:grpSp>
      <p:sp>
        <p:nvSpPr>
          <p:cNvPr id="28" name="Freeform 28"/>
          <p:cNvSpPr/>
          <p:nvPr/>
        </p:nvSpPr>
        <p:spPr>
          <a:xfrm>
            <a:off x="6813448" y="8110155"/>
            <a:ext cx="460534" cy="460629"/>
          </a:xfrm>
          <a:custGeom>
            <a:avLst/>
            <a:gdLst/>
            <a:ahLst/>
            <a:cxnLst/>
            <a:rect l="l" t="t" r="r" b="b"/>
            <a:pathLst>
              <a:path w="460534" h="460629">
                <a:moveTo>
                  <a:pt x="0" y="0"/>
                </a:moveTo>
                <a:lnTo>
                  <a:pt x="460534" y="0"/>
                </a:lnTo>
                <a:lnTo>
                  <a:pt x="460534" y="460629"/>
                </a:lnTo>
                <a:lnTo>
                  <a:pt x="0" y="460629"/>
                </a:lnTo>
                <a:lnTo>
                  <a:pt x="0" y="0"/>
                </a:lnTo>
                <a:close/>
              </a:path>
            </a:pathLst>
          </a:custGeom>
          <a:blipFill>
            <a:blip>
              <a:extLst>
                <a:ext uri="{96DAC541-7B7A-43D3-8B79-37D633B846F1}">
                  <asvg:svgBlip xmlns:asvg="http://schemas.microsoft.com/office/drawing/2016/SVG/main" r:embed="rId9"/>
                </a:ext>
              </a:extLst>
            </a:blip>
            <a:stretch>
              <a:fillRect l="-10" r="-10"/>
            </a:stretch>
          </a:blipFill>
        </p:spPr>
        <p:txBody>
          <a:bodyPr/>
          <a:lstStyle/>
          <a:p>
            <a:endParaRPr lang="en-150"/>
          </a:p>
        </p:txBody>
      </p:sp>
      <p:sp>
        <p:nvSpPr>
          <p:cNvPr id="29" name="Freeform 29" descr="Lâmpada e lápis com preenchimento sólido"/>
          <p:cNvSpPr/>
          <p:nvPr/>
        </p:nvSpPr>
        <p:spPr>
          <a:xfrm>
            <a:off x="6923960" y="8189187"/>
            <a:ext cx="302566" cy="302565"/>
          </a:xfrm>
          <a:custGeom>
            <a:avLst/>
            <a:gdLst/>
            <a:ahLst/>
            <a:cxnLst/>
            <a:rect l="l" t="t" r="r" b="b"/>
            <a:pathLst>
              <a:path w="302566" h="302565">
                <a:moveTo>
                  <a:pt x="0" y="0"/>
                </a:moveTo>
                <a:lnTo>
                  <a:pt x="302566" y="0"/>
                </a:lnTo>
                <a:lnTo>
                  <a:pt x="302566" y="302565"/>
                </a:lnTo>
                <a:lnTo>
                  <a:pt x="0" y="302565"/>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150"/>
          </a:p>
        </p:txBody>
      </p:sp>
      <p:sp>
        <p:nvSpPr>
          <p:cNvPr id="30" name="Freeform 30"/>
          <p:cNvSpPr/>
          <p:nvPr/>
        </p:nvSpPr>
        <p:spPr>
          <a:xfrm>
            <a:off x="9012950" y="8203812"/>
            <a:ext cx="2050792" cy="1193362"/>
          </a:xfrm>
          <a:custGeom>
            <a:avLst/>
            <a:gdLst/>
            <a:ahLst/>
            <a:cxnLst/>
            <a:rect l="l" t="t" r="r" b="b"/>
            <a:pathLst>
              <a:path w="2050792" h="1193362">
                <a:moveTo>
                  <a:pt x="0" y="0"/>
                </a:moveTo>
                <a:lnTo>
                  <a:pt x="2050792" y="0"/>
                </a:lnTo>
                <a:lnTo>
                  <a:pt x="2050792" y="1193362"/>
                </a:lnTo>
                <a:lnTo>
                  <a:pt x="0" y="1193362"/>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150"/>
          </a:p>
        </p:txBody>
      </p:sp>
      <p:grpSp>
        <p:nvGrpSpPr>
          <p:cNvPr id="31" name="Group 31"/>
          <p:cNvGrpSpPr/>
          <p:nvPr/>
        </p:nvGrpSpPr>
        <p:grpSpPr>
          <a:xfrm>
            <a:off x="9264664" y="8552777"/>
            <a:ext cx="1547364" cy="495432"/>
            <a:chOff x="0" y="0"/>
            <a:chExt cx="2063152" cy="660576"/>
          </a:xfrm>
        </p:grpSpPr>
        <p:sp>
          <p:nvSpPr>
            <p:cNvPr id="32" name="Freeform 32"/>
            <p:cNvSpPr/>
            <p:nvPr/>
          </p:nvSpPr>
          <p:spPr>
            <a:xfrm>
              <a:off x="0" y="0"/>
              <a:ext cx="2063153" cy="660576"/>
            </a:xfrm>
            <a:custGeom>
              <a:avLst/>
              <a:gdLst/>
              <a:ahLst/>
              <a:cxnLst/>
              <a:rect l="l" t="t" r="r" b="b"/>
              <a:pathLst>
                <a:path w="2063153" h="660576">
                  <a:moveTo>
                    <a:pt x="0" y="0"/>
                  </a:moveTo>
                  <a:lnTo>
                    <a:pt x="2063153" y="0"/>
                  </a:lnTo>
                  <a:lnTo>
                    <a:pt x="2063153" y="660576"/>
                  </a:lnTo>
                  <a:lnTo>
                    <a:pt x="0" y="660576"/>
                  </a:lnTo>
                  <a:close/>
                </a:path>
              </a:pathLst>
            </a:custGeom>
            <a:solidFill>
              <a:srgbClr val="000000">
                <a:alpha val="0"/>
              </a:srgbClr>
            </a:solidFill>
          </p:spPr>
          <p:txBody>
            <a:bodyPr/>
            <a:lstStyle/>
            <a:p>
              <a:endParaRPr lang="en-150"/>
            </a:p>
          </p:txBody>
        </p:sp>
        <p:sp>
          <p:nvSpPr>
            <p:cNvPr id="33" name="TextBox 33"/>
            <p:cNvSpPr txBox="1"/>
            <p:nvPr/>
          </p:nvSpPr>
          <p:spPr>
            <a:xfrm>
              <a:off x="0" y="0"/>
              <a:ext cx="2063152" cy="660576"/>
            </a:xfrm>
            <a:prstGeom prst="rect">
              <a:avLst/>
            </a:prstGeom>
          </p:spPr>
          <p:txBody>
            <a:bodyPr lIns="0" tIns="0" rIns="0" bIns="0" rtlCol="0" anchor="t"/>
            <a:lstStyle/>
            <a:p>
              <a:pPr algn="ctr">
                <a:lnSpc>
                  <a:spcPts val="1980"/>
                </a:lnSpc>
              </a:pPr>
              <a:r>
                <a:rPr lang="en" sz="1650">
                  <a:solidFill>
                    <a:srgbClr val="FFFFFF"/>
                  </a:solidFill>
                  <a:latin typeface="Roboto Medium"/>
                  <a:ea typeface="Roboto Medium"/>
                  <a:cs typeface="Roboto Medium"/>
                  <a:sym typeface="Roboto"/>
                </a:rPr>
                <a:t>Integrations API</a:t>
              </a:r>
            </a:p>
          </p:txBody>
        </p:sp>
      </p:grpSp>
      <p:sp>
        <p:nvSpPr>
          <p:cNvPr id="34" name="Freeform 34"/>
          <p:cNvSpPr/>
          <p:nvPr/>
        </p:nvSpPr>
        <p:spPr>
          <a:xfrm>
            <a:off x="9012950" y="8110155"/>
            <a:ext cx="460534" cy="460629"/>
          </a:xfrm>
          <a:custGeom>
            <a:avLst/>
            <a:gdLst/>
            <a:ahLst/>
            <a:cxnLst/>
            <a:rect l="l" t="t" r="r" b="b"/>
            <a:pathLst>
              <a:path w="460534" h="460629">
                <a:moveTo>
                  <a:pt x="0" y="0"/>
                </a:moveTo>
                <a:lnTo>
                  <a:pt x="460534" y="0"/>
                </a:lnTo>
                <a:lnTo>
                  <a:pt x="460534" y="460629"/>
                </a:lnTo>
                <a:lnTo>
                  <a:pt x="0" y="460629"/>
                </a:lnTo>
                <a:lnTo>
                  <a:pt x="0" y="0"/>
                </a:lnTo>
                <a:close/>
              </a:path>
            </a:pathLst>
          </a:custGeom>
          <a:blipFill>
            <a:blip>
              <a:extLst>
                <a:ext uri="{96DAC541-7B7A-43D3-8B79-37D633B846F1}">
                  <asvg:svgBlip xmlns:asvg="http://schemas.microsoft.com/office/drawing/2016/SVG/main" r:embed="rId9"/>
                </a:ext>
              </a:extLst>
            </a:blip>
            <a:stretch>
              <a:fillRect l="-10" r="-10"/>
            </a:stretch>
          </a:blipFill>
        </p:spPr>
        <p:txBody>
          <a:bodyPr/>
          <a:lstStyle/>
          <a:p>
            <a:endParaRPr lang="en-150"/>
          </a:p>
        </p:txBody>
      </p:sp>
      <p:sp>
        <p:nvSpPr>
          <p:cNvPr id="35" name="Freeform 35" descr="Internet das Coisas com preenchimento sólido"/>
          <p:cNvSpPr/>
          <p:nvPr/>
        </p:nvSpPr>
        <p:spPr>
          <a:xfrm>
            <a:off x="9091934" y="8189187"/>
            <a:ext cx="302565" cy="302565"/>
          </a:xfrm>
          <a:custGeom>
            <a:avLst/>
            <a:gdLst/>
            <a:ahLst/>
            <a:cxnLst/>
            <a:rect l="l" t="t" r="r" b="b"/>
            <a:pathLst>
              <a:path w="302565" h="302565">
                <a:moveTo>
                  <a:pt x="0" y="0"/>
                </a:moveTo>
                <a:lnTo>
                  <a:pt x="302565" y="0"/>
                </a:lnTo>
                <a:lnTo>
                  <a:pt x="302565" y="302565"/>
                </a:lnTo>
                <a:lnTo>
                  <a:pt x="0" y="302565"/>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150"/>
          </a:p>
        </p:txBody>
      </p:sp>
      <p:sp>
        <p:nvSpPr>
          <p:cNvPr id="36" name="Freeform 36"/>
          <p:cNvSpPr/>
          <p:nvPr/>
        </p:nvSpPr>
        <p:spPr>
          <a:xfrm>
            <a:off x="11212452" y="8203812"/>
            <a:ext cx="2050792" cy="1193362"/>
          </a:xfrm>
          <a:custGeom>
            <a:avLst/>
            <a:gdLst/>
            <a:ahLst/>
            <a:cxnLst/>
            <a:rect l="l" t="t" r="r" b="b"/>
            <a:pathLst>
              <a:path w="2050792" h="1193362">
                <a:moveTo>
                  <a:pt x="0" y="0"/>
                </a:moveTo>
                <a:lnTo>
                  <a:pt x="2050792" y="0"/>
                </a:lnTo>
                <a:lnTo>
                  <a:pt x="2050792" y="1193362"/>
                </a:lnTo>
                <a:lnTo>
                  <a:pt x="0" y="1193362"/>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150"/>
          </a:p>
        </p:txBody>
      </p:sp>
      <p:grpSp>
        <p:nvGrpSpPr>
          <p:cNvPr id="37" name="Group 37"/>
          <p:cNvGrpSpPr/>
          <p:nvPr/>
        </p:nvGrpSpPr>
        <p:grpSpPr>
          <a:xfrm>
            <a:off x="11416085" y="8552777"/>
            <a:ext cx="1643525" cy="495432"/>
            <a:chOff x="0" y="0"/>
            <a:chExt cx="2191366" cy="660576"/>
          </a:xfrm>
        </p:grpSpPr>
        <p:sp>
          <p:nvSpPr>
            <p:cNvPr id="38" name="Freeform 38"/>
            <p:cNvSpPr/>
            <p:nvPr/>
          </p:nvSpPr>
          <p:spPr>
            <a:xfrm>
              <a:off x="0" y="0"/>
              <a:ext cx="2191366" cy="660576"/>
            </a:xfrm>
            <a:custGeom>
              <a:avLst/>
              <a:gdLst/>
              <a:ahLst/>
              <a:cxnLst/>
              <a:rect l="l" t="t" r="r" b="b"/>
              <a:pathLst>
                <a:path w="2191366" h="660576">
                  <a:moveTo>
                    <a:pt x="0" y="0"/>
                  </a:moveTo>
                  <a:lnTo>
                    <a:pt x="2191366" y="0"/>
                  </a:lnTo>
                  <a:lnTo>
                    <a:pt x="2191366" y="660576"/>
                  </a:lnTo>
                  <a:lnTo>
                    <a:pt x="0" y="660576"/>
                  </a:lnTo>
                  <a:close/>
                </a:path>
              </a:pathLst>
            </a:custGeom>
            <a:solidFill>
              <a:srgbClr val="000000">
                <a:alpha val="0"/>
              </a:srgbClr>
            </a:solidFill>
          </p:spPr>
          <p:txBody>
            <a:bodyPr/>
            <a:lstStyle/>
            <a:p>
              <a:endParaRPr lang="en-150"/>
            </a:p>
          </p:txBody>
        </p:sp>
        <p:sp>
          <p:nvSpPr>
            <p:cNvPr id="39" name="TextBox 39"/>
            <p:cNvSpPr txBox="1"/>
            <p:nvPr/>
          </p:nvSpPr>
          <p:spPr>
            <a:xfrm>
              <a:off x="0" y="0"/>
              <a:ext cx="2191366" cy="660576"/>
            </a:xfrm>
            <a:prstGeom prst="rect">
              <a:avLst/>
            </a:prstGeom>
          </p:spPr>
          <p:txBody>
            <a:bodyPr lIns="0" tIns="0" rIns="0" bIns="0" rtlCol="0" anchor="t"/>
            <a:lstStyle/>
            <a:p>
              <a:pPr algn="ctr">
                <a:lnSpc>
                  <a:spcPts val="1980"/>
                </a:lnSpc>
              </a:pPr>
              <a:r>
                <a:rPr lang="en" sz="1650">
                  <a:solidFill>
                    <a:srgbClr val="FFFFFF"/>
                  </a:solidFill>
                  <a:latin typeface="Roboto Medium"/>
                  <a:ea typeface="Roboto Medium"/>
                  <a:cs typeface="Roboto Medium"/>
                  <a:sym typeface="Roboto"/>
                </a:rPr>
                <a:t>Alerts and Workflow</a:t>
              </a:r>
            </a:p>
          </p:txBody>
        </p:sp>
      </p:grpSp>
      <p:sp>
        <p:nvSpPr>
          <p:cNvPr id="40" name="Freeform 40"/>
          <p:cNvSpPr/>
          <p:nvPr/>
        </p:nvSpPr>
        <p:spPr>
          <a:xfrm>
            <a:off x="11212452" y="8110155"/>
            <a:ext cx="460534" cy="460629"/>
          </a:xfrm>
          <a:custGeom>
            <a:avLst/>
            <a:gdLst/>
            <a:ahLst/>
            <a:cxnLst/>
            <a:rect l="l" t="t" r="r" b="b"/>
            <a:pathLst>
              <a:path w="460534" h="460629">
                <a:moveTo>
                  <a:pt x="0" y="0"/>
                </a:moveTo>
                <a:lnTo>
                  <a:pt x="460534" y="0"/>
                </a:lnTo>
                <a:lnTo>
                  <a:pt x="460534" y="460629"/>
                </a:lnTo>
                <a:lnTo>
                  <a:pt x="0" y="460629"/>
                </a:lnTo>
                <a:lnTo>
                  <a:pt x="0" y="0"/>
                </a:lnTo>
                <a:close/>
              </a:path>
            </a:pathLst>
          </a:custGeom>
          <a:blipFill>
            <a:blip>
              <a:extLst>
                <a:ext uri="{96DAC541-7B7A-43D3-8B79-37D633B846F1}">
                  <asvg:svgBlip xmlns:asvg="http://schemas.microsoft.com/office/drawing/2016/SVG/main" r:embed="rId9"/>
                </a:ext>
              </a:extLst>
            </a:blip>
            <a:stretch>
              <a:fillRect l="-10" r="-10"/>
            </a:stretch>
          </a:blipFill>
        </p:spPr>
        <p:txBody>
          <a:bodyPr/>
          <a:lstStyle/>
          <a:p>
            <a:endParaRPr lang="en-150"/>
          </a:p>
        </p:txBody>
      </p:sp>
      <p:sp>
        <p:nvSpPr>
          <p:cNvPr id="41" name="Freeform 41" descr="Aviso com preenchimento sólido"/>
          <p:cNvSpPr/>
          <p:nvPr/>
        </p:nvSpPr>
        <p:spPr>
          <a:xfrm>
            <a:off x="11291436" y="8189187"/>
            <a:ext cx="302565" cy="302565"/>
          </a:xfrm>
          <a:custGeom>
            <a:avLst/>
            <a:gdLst/>
            <a:ahLst/>
            <a:cxnLst/>
            <a:rect l="l" t="t" r="r" b="b"/>
            <a:pathLst>
              <a:path w="302565" h="302565">
                <a:moveTo>
                  <a:pt x="0" y="0"/>
                </a:moveTo>
                <a:lnTo>
                  <a:pt x="302565" y="0"/>
                </a:lnTo>
                <a:lnTo>
                  <a:pt x="302565" y="302565"/>
                </a:lnTo>
                <a:lnTo>
                  <a:pt x="0" y="302565"/>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150"/>
          </a:p>
        </p:txBody>
      </p:sp>
      <p:sp>
        <p:nvSpPr>
          <p:cNvPr id="42" name="Freeform 42"/>
          <p:cNvSpPr/>
          <p:nvPr/>
        </p:nvSpPr>
        <p:spPr>
          <a:xfrm>
            <a:off x="2414444" y="8203812"/>
            <a:ext cx="2050792" cy="1193362"/>
          </a:xfrm>
          <a:custGeom>
            <a:avLst/>
            <a:gdLst/>
            <a:ahLst/>
            <a:cxnLst/>
            <a:rect l="l" t="t" r="r" b="b"/>
            <a:pathLst>
              <a:path w="2050792" h="1193362">
                <a:moveTo>
                  <a:pt x="0" y="0"/>
                </a:moveTo>
                <a:lnTo>
                  <a:pt x="2050792" y="0"/>
                </a:lnTo>
                <a:lnTo>
                  <a:pt x="2050792" y="1193362"/>
                </a:lnTo>
                <a:lnTo>
                  <a:pt x="0" y="1193362"/>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150"/>
          </a:p>
        </p:txBody>
      </p:sp>
      <p:grpSp>
        <p:nvGrpSpPr>
          <p:cNvPr id="43" name="Group 43"/>
          <p:cNvGrpSpPr/>
          <p:nvPr/>
        </p:nvGrpSpPr>
        <p:grpSpPr>
          <a:xfrm>
            <a:off x="2778942" y="8552777"/>
            <a:ext cx="1321795" cy="495432"/>
            <a:chOff x="0" y="0"/>
            <a:chExt cx="1762394" cy="660576"/>
          </a:xfrm>
        </p:grpSpPr>
        <p:sp>
          <p:nvSpPr>
            <p:cNvPr id="44" name="Freeform 44"/>
            <p:cNvSpPr/>
            <p:nvPr/>
          </p:nvSpPr>
          <p:spPr>
            <a:xfrm>
              <a:off x="0" y="0"/>
              <a:ext cx="1762394" cy="660576"/>
            </a:xfrm>
            <a:custGeom>
              <a:avLst/>
              <a:gdLst/>
              <a:ahLst/>
              <a:cxnLst/>
              <a:rect l="l" t="t" r="r" b="b"/>
              <a:pathLst>
                <a:path w="1762394" h="660576">
                  <a:moveTo>
                    <a:pt x="0" y="0"/>
                  </a:moveTo>
                  <a:lnTo>
                    <a:pt x="1762394" y="0"/>
                  </a:lnTo>
                  <a:lnTo>
                    <a:pt x="1762394" y="660576"/>
                  </a:lnTo>
                  <a:lnTo>
                    <a:pt x="0" y="660576"/>
                  </a:lnTo>
                  <a:close/>
                </a:path>
              </a:pathLst>
            </a:custGeom>
            <a:solidFill>
              <a:srgbClr val="000000">
                <a:alpha val="0"/>
              </a:srgbClr>
            </a:solidFill>
          </p:spPr>
          <p:txBody>
            <a:bodyPr/>
            <a:lstStyle/>
            <a:p>
              <a:endParaRPr lang="en-150"/>
            </a:p>
          </p:txBody>
        </p:sp>
        <p:sp>
          <p:nvSpPr>
            <p:cNvPr id="45" name="TextBox 45"/>
            <p:cNvSpPr txBox="1"/>
            <p:nvPr/>
          </p:nvSpPr>
          <p:spPr>
            <a:xfrm>
              <a:off x="0" y="0"/>
              <a:ext cx="1762394" cy="660576"/>
            </a:xfrm>
            <a:prstGeom prst="rect">
              <a:avLst/>
            </a:prstGeom>
          </p:spPr>
          <p:txBody>
            <a:bodyPr lIns="0" tIns="0" rIns="0" bIns="0" rtlCol="0" anchor="t"/>
            <a:lstStyle/>
            <a:p>
              <a:pPr algn="ctr">
                <a:lnSpc>
                  <a:spcPts val="1980"/>
                </a:lnSpc>
              </a:pPr>
              <a:r>
                <a:rPr lang="en" sz="1650">
                  <a:solidFill>
                    <a:srgbClr val="FFFFFF"/>
                  </a:solidFill>
                  <a:latin typeface="Roboto Medium"/>
                  <a:ea typeface="Roboto Medium"/>
                  <a:cs typeface="Roboto Medium"/>
                  <a:sym typeface="Roboto"/>
                </a:rPr>
                <a:t>Business Analytics</a:t>
              </a:r>
            </a:p>
          </p:txBody>
        </p:sp>
      </p:grpSp>
      <p:sp>
        <p:nvSpPr>
          <p:cNvPr id="46" name="Freeform 46"/>
          <p:cNvSpPr/>
          <p:nvPr/>
        </p:nvSpPr>
        <p:spPr>
          <a:xfrm>
            <a:off x="2414444" y="8110155"/>
            <a:ext cx="460534" cy="460629"/>
          </a:xfrm>
          <a:custGeom>
            <a:avLst/>
            <a:gdLst/>
            <a:ahLst/>
            <a:cxnLst/>
            <a:rect l="l" t="t" r="r" b="b"/>
            <a:pathLst>
              <a:path w="460534" h="460629">
                <a:moveTo>
                  <a:pt x="0" y="0"/>
                </a:moveTo>
                <a:lnTo>
                  <a:pt x="460534" y="0"/>
                </a:lnTo>
                <a:lnTo>
                  <a:pt x="460534" y="460629"/>
                </a:lnTo>
                <a:lnTo>
                  <a:pt x="0" y="460629"/>
                </a:lnTo>
                <a:lnTo>
                  <a:pt x="0" y="0"/>
                </a:lnTo>
                <a:close/>
              </a:path>
            </a:pathLst>
          </a:custGeom>
          <a:blipFill>
            <a:blip>
              <a:extLst>
                <a:ext uri="{96DAC541-7B7A-43D3-8B79-37D633B846F1}">
                  <asvg:svgBlip xmlns:asvg="http://schemas.microsoft.com/office/drawing/2016/SVG/main" r:embed="rId9"/>
                </a:ext>
              </a:extLst>
            </a:blip>
            <a:stretch>
              <a:fillRect l="-10" r="-10"/>
            </a:stretch>
          </a:blipFill>
        </p:spPr>
        <p:txBody>
          <a:bodyPr/>
          <a:lstStyle/>
          <a:p>
            <a:endParaRPr lang="en-150"/>
          </a:p>
        </p:txBody>
      </p:sp>
      <p:sp>
        <p:nvSpPr>
          <p:cNvPr id="47" name="Freeform 47" descr="Pesquisa com preenchimento sólido"/>
          <p:cNvSpPr/>
          <p:nvPr/>
        </p:nvSpPr>
        <p:spPr>
          <a:xfrm>
            <a:off x="2493428" y="8189187"/>
            <a:ext cx="302566" cy="302565"/>
          </a:xfrm>
          <a:custGeom>
            <a:avLst/>
            <a:gdLst/>
            <a:ahLst/>
            <a:cxnLst/>
            <a:rect l="l" t="t" r="r" b="b"/>
            <a:pathLst>
              <a:path w="302566" h="302565">
                <a:moveTo>
                  <a:pt x="0" y="0"/>
                </a:moveTo>
                <a:lnTo>
                  <a:pt x="302566" y="0"/>
                </a:lnTo>
                <a:lnTo>
                  <a:pt x="302566" y="302565"/>
                </a:lnTo>
                <a:lnTo>
                  <a:pt x="0" y="302565"/>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en-150"/>
          </a:p>
        </p:txBody>
      </p:sp>
      <p:sp>
        <p:nvSpPr>
          <p:cNvPr id="48" name="Freeform 48"/>
          <p:cNvSpPr/>
          <p:nvPr/>
        </p:nvSpPr>
        <p:spPr>
          <a:xfrm>
            <a:off x="4613946" y="8203812"/>
            <a:ext cx="2050792" cy="1193362"/>
          </a:xfrm>
          <a:custGeom>
            <a:avLst/>
            <a:gdLst/>
            <a:ahLst/>
            <a:cxnLst/>
            <a:rect l="l" t="t" r="r" b="b"/>
            <a:pathLst>
              <a:path w="2050792" h="1193362">
                <a:moveTo>
                  <a:pt x="0" y="0"/>
                </a:moveTo>
                <a:lnTo>
                  <a:pt x="2050792" y="0"/>
                </a:lnTo>
                <a:lnTo>
                  <a:pt x="2050792" y="1193362"/>
                </a:lnTo>
                <a:lnTo>
                  <a:pt x="0" y="1193362"/>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150"/>
          </a:p>
        </p:txBody>
      </p:sp>
      <p:grpSp>
        <p:nvGrpSpPr>
          <p:cNvPr id="49" name="Group 49"/>
          <p:cNvGrpSpPr/>
          <p:nvPr/>
        </p:nvGrpSpPr>
        <p:grpSpPr>
          <a:xfrm>
            <a:off x="4653823" y="8552824"/>
            <a:ext cx="1971039" cy="495338"/>
            <a:chOff x="0" y="0"/>
            <a:chExt cx="2628051" cy="660450"/>
          </a:xfrm>
        </p:grpSpPr>
        <p:sp>
          <p:nvSpPr>
            <p:cNvPr id="50" name="Freeform 50"/>
            <p:cNvSpPr/>
            <p:nvPr/>
          </p:nvSpPr>
          <p:spPr>
            <a:xfrm>
              <a:off x="0" y="0"/>
              <a:ext cx="2628051" cy="660450"/>
            </a:xfrm>
            <a:custGeom>
              <a:avLst/>
              <a:gdLst/>
              <a:ahLst/>
              <a:cxnLst/>
              <a:rect l="l" t="t" r="r" b="b"/>
              <a:pathLst>
                <a:path w="2628051" h="660450">
                  <a:moveTo>
                    <a:pt x="0" y="0"/>
                  </a:moveTo>
                  <a:lnTo>
                    <a:pt x="2628051" y="0"/>
                  </a:lnTo>
                  <a:lnTo>
                    <a:pt x="2628051" y="660450"/>
                  </a:lnTo>
                  <a:lnTo>
                    <a:pt x="0" y="660450"/>
                  </a:lnTo>
                  <a:close/>
                </a:path>
              </a:pathLst>
            </a:custGeom>
            <a:solidFill>
              <a:srgbClr val="000000">
                <a:alpha val="0"/>
              </a:srgbClr>
            </a:solidFill>
          </p:spPr>
          <p:txBody>
            <a:bodyPr/>
            <a:lstStyle/>
            <a:p>
              <a:endParaRPr lang="en-150"/>
            </a:p>
          </p:txBody>
        </p:sp>
        <p:sp>
          <p:nvSpPr>
            <p:cNvPr id="51" name="TextBox 51"/>
            <p:cNvSpPr txBox="1"/>
            <p:nvPr/>
          </p:nvSpPr>
          <p:spPr>
            <a:xfrm>
              <a:off x="0" y="0"/>
              <a:ext cx="2628051" cy="660450"/>
            </a:xfrm>
            <a:prstGeom prst="rect">
              <a:avLst/>
            </a:prstGeom>
          </p:spPr>
          <p:txBody>
            <a:bodyPr lIns="0" tIns="0" rIns="0" bIns="0" rtlCol="0" anchor="t"/>
            <a:lstStyle/>
            <a:p>
              <a:pPr algn="ctr">
                <a:lnSpc>
                  <a:spcPts val="1980"/>
                </a:lnSpc>
              </a:pPr>
              <a:r>
                <a:rPr lang="en" sz="1650">
                  <a:solidFill>
                    <a:srgbClr val="FFFFFF"/>
                  </a:solidFill>
                  <a:latin typeface="Roboto Medium"/>
                  <a:ea typeface="Roboto Medium"/>
                  <a:cs typeface="Roboto Medium"/>
                  <a:sym typeface="Roboto"/>
                </a:rPr>
                <a:t>Report Generator</a:t>
              </a:r>
            </a:p>
          </p:txBody>
        </p:sp>
      </p:grpSp>
      <p:sp>
        <p:nvSpPr>
          <p:cNvPr id="52" name="Freeform 52"/>
          <p:cNvSpPr/>
          <p:nvPr/>
        </p:nvSpPr>
        <p:spPr>
          <a:xfrm>
            <a:off x="4613946" y="8110155"/>
            <a:ext cx="460534" cy="460629"/>
          </a:xfrm>
          <a:custGeom>
            <a:avLst/>
            <a:gdLst/>
            <a:ahLst/>
            <a:cxnLst/>
            <a:rect l="l" t="t" r="r" b="b"/>
            <a:pathLst>
              <a:path w="460534" h="460629">
                <a:moveTo>
                  <a:pt x="0" y="0"/>
                </a:moveTo>
                <a:lnTo>
                  <a:pt x="460534" y="0"/>
                </a:lnTo>
                <a:lnTo>
                  <a:pt x="460534" y="460629"/>
                </a:lnTo>
                <a:lnTo>
                  <a:pt x="0" y="460629"/>
                </a:lnTo>
                <a:lnTo>
                  <a:pt x="0" y="0"/>
                </a:lnTo>
                <a:close/>
              </a:path>
            </a:pathLst>
          </a:custGeom>
          <a:blipFill>
            <a:blip>
              <a:extLst>
                <a:ext uri="{96DAC541-7B7A-43D3-8B79-37D633B846F1}">
                  <asvg:svgBlip xmlns:asvg="http://schemas.microsoft.com/office/drawing/2016/SVG/main" r:embed="rId9"/>
                </a:ext>
              </a:extLst>
            </a:blip>
            <a:stretch>
              <a:fillRect l="-10" r="-10"/>
            </a:stretch>
          </a:blipFill>
        </p:spPr>
        <p:txBody>
          <a:bodyPr/>
          <a:lstStyle/>
          <a:p>
            <a:endParaRPr lang="en-150"/>
          </a:p>
        </p:txBody>
      </p:sp>
      <p:sp>
        <p:nvSpPr>
          <p:cNvPr id="53" name="Freeform 53" descr="Documento com preenchimento sólido"/>
          <p:cNvSpPr/>
          <p:nvPr/>
        </p:nvSpPr>
        <p:spPr>
          <a:xfrm>
            <a:off x="4692930" y="8189187"/>
            <a:ext cx="302566" cy="302565"/>
          </a:xfrm>
          <a:custGeom>
            <a:avLst/>
            <a:gdLst/>
            <a:ahLst/>
            <a:cxnLst/>
            <a:rect l="l" t="t" r="r" b="b"/>
            <a:pathLst>
              <a:path w="302566" h="302565">
                <a:moveTo>
                  <a:pt x="0" y="0"/>
                </a:moveTo>
                <a:lnTo>
                  <a:pt x="302566" y="0"/>
                </a:lnTo>
                <a:lnTo>
                  <a:pt x="302566" y="302565"/>
                </a:lnTo>
                <a:lnTo>
                  <a:pt x="0" y="302565"/>
                </a:lnTo>
                <a:lnTo>
                  <a:pt x="0" y="0"/>
                </a:lnTo>
                <a:close/>
              </a:path>
            </a:pathLst>
          </a:custGeom>
          <a:blipFill>
            <a:blip>
              <a:extLst>
                <a:ext uri="{96DAC541-7B7A-43D3-8B79-37D633B846F1}">
                  <asvg:svgBlip xmlns:asvg="http://schemas.microsoft.com/office/drawing/2016/SVG/main" r:embed="rId16"/>
                </a:ext>
              </a:extLst>
            </a:blip>
            <a:stretch>
              <a:fillRect/>
            </a:stretch>
          </a:blipFill>
        </p:spPr>
        <p:txBody>
          <a:bodyPr/>
          <a:lstStyle/>
          <a:p>
            <a:endParaRPr lang="en-150"/>
          </a:p>
        </p:txBody>
      </p:sp>
      <p:sp>
        <p:nvSpPr>
          <p:cNvPr id="54" name="Freeform 54"/>
          <p:cNvSpPr/>
          <p:nvPr/>
        </p:nvSpPr>
        <p:spPr>
          <a:xfrm>
            <a:off x="14865323" y="2209491"/>
            <a:ext cx="460534" cy="460629"/>
          </a:xfrm>
          <a:custGeom>
            <a:avLst/>
            <a:gdLst/>
            <a:ahLst/>
            <a:cxnLst/>
            <a:rect l="l" t="t" r="r" b="b"/>
            <a:pathLst>
              <a:path w="460534" h="460629">
                <a:moveTo>
                  <a:pt x="0" y="0"/>
                </a:moveTo>
                <a:lnTo>
                  <a:pt x="460534" y="0"/>
                </a:lnTo>
                <a:lnTo>
                  <a:pt x="460534" y="460629"/>
                </a:lnTo>
                <a:lnTo>
                  <a:pt x="0" y="460629"/>
                </a:lnTo>
                <a:lnTo>
                  <a:pt x="0" y="0"/>
                </a:lnTo>
                <a:close/>
              </a:path>
            </a:pathLst>
          </a:custGeom>
          <a:blipFill>
            <a:blip>
              <a:extLst>
                <a:ext uri="{96DAC541-7B7A-43D3-8B79-37D633B846F1}">
                  <asvg:svgBlip xmlns:asvg="http://schemas.microsoft.com/office/drawing/2016/SVG/main" r:embed="rId17"/>
                </a:ext>
              </a:extLst>
            </a:blip>
            <a:stretch>
              <a:fillRect l="-10" r="-10"/>
            </a:stretch>
          </a:blipFill>
        </p:spPr>
        <p:txBody>
          <a:bodyPr/>
          <a:lstStyle/>
          <a:p>
            <a:endParaRPr lang="en-150"/>
          </a:p>
        </p:txBody>
      </p:sp>
      <p:sp>
        <p:nvSpPr>
          <p:cNvPr id="55" name="Freeform 55" descr="Internet das Coisas com preenchimento sólido"/>
          <p:cNvSpPr/>
          <p:nvPr/>
        </p:nvSpPr>
        <p:spPr>
          <a:xfrm>
            <a:off x="14933852" y="2283835"/>
            <a:ext cx="302566" cy="302565"/>
          </a:xfrm>
          <a:custGeom>
            <a:avLst/>
            <a:gdLst/>
            <a:ahLst/>
            <a:cxnLst/>
            <a:rect l="l" t="t" r="r" b="b"/>
            <a:pathLst>
              <a:path w="302566" h="302565">
                <a:moveTo>
                  <a:pt x="0" y="0"/>
                </a:moveTo>
                <a:lnTo>
                  <a:pt x="302566" y="0"/>
                </a:lnTo>
                <a:lnTo>
                  <a:pt x="302566" y="302565"/>
                </a:lnTo>
                <a:lnTo>
                  <a:pt x="0" y="302565"/>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150"/>
          </a:p>
        </p:txBody>
      </p:sp>
      <p:sp>
        <p:nvSpPr>
          <p:cNvPr id="56" name="Freeform 56"/>
          <p:cNvSpPr/>
          <p:nvPr/>
        </p:nvSpPr>
        <p:spPr>
          <a:xfrm>
            <a:off x="2362048" y="2204803"/>
            <a:ext cx="460534" cy="460629"/>
          </a:xfrm>
          <a:custGeom>
            <a:avLst/>
            <a:gdLst/>
            <a:ahLst/>
            <a:cxnLst/>
            <a:rect l="l" t="t" r="r" b="b"/>
            <a:pathLst>
              <a:path w="460534" h="460629">
                <a:moveTo>
                  <a:pt x="0" y="0"/>
                </a:moveTo>
                <a:lnTo>
                  <a:pt x="460534" y="0"/>
                </a:lnTo>
                <a:lnTo>
                  <a:pt x="460534" y="460629"/>
                </a:lnTo>
                <a:lnTo>
                  <a:pt x="0" y="460629"/>
                </a:lnTo>
                <a:lnTo>
                  <a:pt x="0" y="0"/>
                </a:lnTo>
                <a:close/>
              </a:path>
            </a:pathLst>
          </a:custGeom>
          <a:blipFill>
            <a:blip>
              <a:extLst>
                <a:ext uri="{96DAC541-7B7A-43D3-8B79-37D633B846F1}">
                  <asvg:svgBlip xmlns:asvg="http://schemas.microsoft.com/office/drawing/2016/SVG/main" r:embed="rId17"/>
                </a:ext>
              </a:extLst>
            </a:blip>
            <a:stretch>
              <a:fillRect l="-10" r="-10"/>
            </a:stretch>
          </a:blipFill>
        </p:spPr>
        <p:txBody>
          <a:bodyPr/>
          <a:lstStyle/>
          <a:p>
            <a:endParaRPr lang="en-150"/>
          </a:p>
        </p:txBody>
      </p:sp>
      <p:sp>
        <p:nvSpPr>
          <p:cNvPr id="57" name="Freeform 57" descr="Fotocopiadora com preenchimento sólido"/>
          <p:cNvSpPr/>
          <p:nvPr/>
        </p:nvSpPr>
        <p:spPr>
          <a:xfrm>
            <a:off x="2441032" y="2283835"/>
            <a:ext cx="302565" cy="302565"/>
          </a:xfrm>
          <a:custGeom>
            <a:avLst/>
            <a:gdLst/>
            <a:ahLst/>
            <a:cxnLst/>
            <a:rect l="l" t="t" r="r" b="b"/>
            <a:pathLst>
              <a:path w="302565" h="302565">
                <a:moveTo>
                  <a:pt x="0" y="0"/>
                </a:moveTo>
                <a:lnTo>
                  <a:pt x="302565" y="0"/>
                </a:lnTo>
                <a:lnTo>
                  <a:pt x="302565" y="302565"/>
                </a:lnTo>
                <a:lnTo>
                  <a:pt x="0" y="302565"/>
                </a:lnTo>
                <a:lnTo>
                  <a:pt x="0" y="0"/>
                </a:lnTo>
                <a:close/>
              </a:path>
            </a:pathLst>
          </a:custGeom>
          <a:blipFill>
            <a:blip>
              <a:extLst>
                <a:ext uri="{96DAC541-7B7A-43D3-8B79-37D633B846F1}">
                  <asvg:svgBlip xmlns:asvg="http://schemas.microsoft.com/office/drawing/2016/SVG/main" r:embed="rId18"/>
                </a:ext>
              </a:extLst>
            </a:blip>
            <a:stretch>
              <a:fillRect/>
            </a:stretch>
          </a:blipFill>
        </p:spPr>
        <p:txBody>
          <a:bodyPr/>
          <a:lstStyle/>
          <a:p>
            <a:endParaRPr lang="en-150"/>
          </a:p>
        </p:txBody>
      </p:sp>
      <p:sp>
        <p:nvSpPr>
          <p:cNvPr id="58" name="Freeform 58"/>
          <p:cNvSpPr/>
          <p:nvPr/>
        </p:nvSpPr>
        <p:spPr>
          <a:xfrm>
            <a:off x="5454786" y="2204803"/>
            <a:ext cx="460534" cy="460629"/>
          </a:xfrm>
          <a:custGeom>
            <a:avLst/>
            <a:gdLst/>
            <a:ahLst/>
            <a:cxnLst/>
            <a:rect l="l" t="t" r="r" b="b"/>
            <a:pathLst>
              <a:path w="460534" h="460629">
                <a:moveTo>
                  <a:pt x="0" y="0"/>
                </a:moveTo>
                <a:lnTo>
                  <a:pt x="460534" y="0"/>
                </a:lnTo>
                <a:lnTo>
                  <a:pt x="460534" y="460629"/>
                </a:lnTo>
                <a:lnTo>
                  <a:pt x="0" y="460629"/>
                </a:lnTo>
                <a:lnTo>
                  <a:pt x="0" y="0"/>
                </a:lnTo>
                <a:close/>
              </a:path>
            </a:pathLst>
          </a:custGeom>
          <a:blipFill>
            <a:blip>
              <a:extLst>
                <a:ext uri="{96DAC541-7B7A-43D3-8B79-37D633B846F1}">
                  <asvg:svgBlip xmlns:asvg="http://schemas.microsoft.com/office/drawing/2016/SVG/main" r:embed="rId17"/>
                </a:ext>
              </a:extLst>
            </a:blip>
            <a:stretch>
              <a:fillRect l="-10" r="-10"/>
            </a:stretch>
          </a:blipFill>
        </p:spPr>
        <p:txBody>
          <a:bodyPr/>
          <a:lstStyle/>
          <a:p>
            <a:endParaRPr lang="en-150"/>
          </a:p>
        </p:txBody>
      </p:sp>
      <p:sp>
        <p:nvSpPr>
          <p:cNvPr id="59" name="Freeform 59" descr="Laptop com preenchimento sólido"/>
          <p:cNvSpPr/>
          <p:nvPr/>
        </p:nvSpPr>
        <p:spPr>
          <a:xfrm>
            <a:off x="5533770" y="2283835"/>
            <a:ext cx="302565" cy="302566"/>
          </a:xfrm>
          <a:custGeom>
            <a:avLst/>
            <a:gdLst/>
            <a:ahLst/>
            <a:cxnLst/>
            <a:rect l="l" t="t" r="r" b="b"/>
            <a:pathLst>
              <a:path w="302565" h="302566">
                <a:moveTo>
                  <a:pt x="0" y="0"/>
                </a:moveTo>
                <a:lnTo>
                  <a:pt x="302565" y="0"/>
                </a:lnTo>
                <a:lnTo>
                  <a:pt x="302565" y="302566"/>
                </a:lnTo>
                <a:lnTo>
                  <a:pt x="0" y="302566"/>
                </a:lnTo>
                <a:lnTo>
                  <a:pt x="0" y="0"/>
                </a:lnTo>
                <a:close/>
              </a:path>
            </a:pathLst>
          </a:custGeom>
          <a:blipFill>
            <a:blip>
              <a:extLst>
                <a:ext uri="{96DAC541-7B7A-43D3-8B79-37D633B846F1}">
                  <asvg:svgBlip xmlns:asvg="http://schemas.microsoft.com/office/drawing/2016/SVG/main" r:embed="rId19"/>
                </a:ext>
              </a:extLst>
            </a:blip>
            <a:stretch>
              <a:fillRect/>
            </a:stretch>
          </a:blipFill>
        </p:spPr>
        <p:txBody>
          <a:bodyPr/>
          <a:lstStyle/>
          <a:p>
            <a:endParaRPr lang="en-150"/>
          </a:p>
        </p:txBody>
      </p:sp>
      <p:sp>
        <p:nvSpPr>
          <p:cNvPr id="60" name="Freeform 60"/>
          <p:cNvSpPr/>
          <p:nvPr/>
        </p:nvSpPr>
        <p:spPr>
          <a:xfrm>
            <a:off x="8591284" y="2204803"/>
            <a:ext cx="460534" cy="460629"/>
          </a:xfrm>
          <a:custGeom>
            <a:avLst/>
            <a:gdLst/>
            <a:ahLst/>
            <a:cxnLst/>
            <a:rect l="l" t="t" r="r" b="b"/>
            <a:pathLst>
              <a:path w="460534" h="460629">
                <a:moveTo>
                  <a:pt x="0" y="0"/>
                </a:moveTo>
                <a:lnTo>
                  <a:pt x="460534" y="0"/>
                </a:lnTo>
                <a:lnTo>
                  <a:pt x="460534" y="460629"/>
                </a:lnTo>
                <a:lnTo>
                  <a:pt x="0" y="460629"/>
                </a:lnTo>
                <a:lnTo>
                  <a:pt x="0" y="0"/>
                </a:lnTo>
                <a:close/>
              </a:path>
            </a:pathLst>
          </a:custGeom>
          <a:blipFill>
            <a:blip>
              <a:extLst>
                <a:ext uri="{96DAC541-7B7A-43D3-8B79-37D633B846F1}">
                  <asvg:svgBlip xmlns:asvg="http://schemas.microsoft.com/office/drawing/2016/SVG/main" r:embed="rId17"/>
                </a:ext>
              </a:extLst>
            </a:blip>
            <a:stretch>
              <a:fillRect l="-10" r="-10"/>
            </a:stretch>
          </a:blipFill>
        </p:spPr>
        <p:txBody>
          <a:bodyPr/>
          <a:lstStyle/>
          <a:p>
            <a:endParaRPr lang="en-150"/>
          </a:p>
        </p:txBody>
      </p:sp>
      <p:sp>
        <p:nvSpPr>
          <p:cNvPr id="61" name="Freeform 61" descr="Blockchain com preenchimento sólido"/>
          <p:cNvSpPr/>
          <p:nvPr/>
        </p:nvSpPr>
        <p:spPr>
          <a:xfrm>
            <a:off x="8670268" y="2283835"/>
            <a:ext cx="302566" cy="302565"/>
          </a:xfrm>
          <a:custGeom>
            <a:avLst/>
            <a:gdLst/>
            <a:ahLst/>
            <a:cxnLst/>
            <a:rect l="l" t="t" r="r" b="b"/>
            <a:pathLst>
              <a:path w="302566" h="302565">
                <a:moveTo>
                  <a:pt x="0" y="0"/>
                </a:moveTo>
                <a:lnTo>
                  <a:pt x="302566" y="0"/>
                </a:lnTo>
                <a:lnTo>
                  <a:pt x="302566" y="302565"/>
                </a:lnTo>
                <a:lnTo>
                  <a:pt x="0" y="302565"/>
                </a:lnTo>
                <a:lnTo>
                  <a:pt x="0" y="0"/>
                </a:lnTo>
                <a:close/>
              </a:path>
            </a:pathLst>
          </a:custGeom>
          <a:blipFill>
            <a:blip>
              <a:extLst>
                <a:ext uri="{96DAC541-7B7A-43D3-8B79-37D633B846F1}">
                  <asvg:svgBlip xmlns:asvg="http://schemas.microsoft.com/office/drawing/2016/SVG/main" r:embed="rId20"/>
                </a:ext>
              </a:extLst>
            </a:blip>
            <a:stretch>
              <a:fillRect/>
            </a:stretch>
          </a:blipFill>
        </p:spPr>
        <p:txBody>
          <a:bodyPr/>
          <a:lstStyle/>
          <a:p>
            <a:endParaRPr lang="en-150"/>
          </a:p>
        </p:txBody>
      </p:sp>
      <p:sp>
        <p:nvSpPr>
          <p:cNvPr id="62" name="Freeform 62"/>
          <p:cNvSpPr/>
          <p:nvPr/>
        </p:nvSpPr>
        <p:spPr>
          <a:xfrm>
            <a:off x="11745908" y="2204804"/>
            <a:ext cx="460534" cy="460629"/>
          </a:xfrm>
          <a:custGeom>
            <a:avLst/>
            <a:gdLst/>
            <a:ahLst/>
            <a:cxnLst/>
            <a:rect l="l" t="t" r="r" b="b"/>
            <a:pathLst>
              <a:path w="460534" h="460629">
                <a:moveTo>
                  <a:pt x="0" y="0"/>
                </a:moveTo>
                <a:lnTo>
                  <a:pt x="460534" y="0"/>
                </a:lnTo>
                <a:lnTo>
                  <a:pt x="460534" y="460629"/>
                </a:lnTo>
                <a:lnTo>
                  <a:pt x="0" y="460629"/>
                </a:lnTo>
                <a:lnTo>
                  <a:pt x="0" y="0"/>
                </a:lnTo>
                <a:close/>
              </a:path>
            </a:pathLst>
          </a:custGeom>
          <a:blipFill>
            <a:blip>
              <a:extLst>
                <a:ext uri="{96DAC541-7B7A-43D3-8B79-37D633B846F1}">
                  <asvg:svgBlip xmlns:asvg="http://schemas.microsoft.com/office/drawing/2016/SVG/main" r:embed="rId17"/>
                </a:ext>
              </a:extLst>
            </a:blip>
            <a:stretch>
              <a:fillRect l="-10" r="-10"/>
            </a:stretch>
          </a:blipFill>
        </p:spPr>
        <p:txBody>
          <a:bodyPr/>
          <a:lstStyle/>
          <a:p>
            <a:endParaRPr lang="en-150"/>
          </a:p>
        </p:txBody>
      </p:sp>
      <p:sp>
        <p:nvSpPr>
          <p:cNvPr id="63" name="Freeform 63" descr="Tela sensível ao toque com preenchimento sólido"/>
          <p:cNvSpPr/>
          <p:nvPr/>
        </p:nvSpPr>
        <p:spPr>
          <a:xfrm>
            <a:off x="11824892" y="2283836"/>
            <a:ext cx="302566" cy="302565"/>
          </a:xfrm>
          <a:custGeom>
            <a:avLst/>
            <a:gdLst/>
            <a:ahLst/>
            <a:cxnLst/>
            <a:rect l="l" t="t" r="r" b="b"/>
            <a:pathLst>
              <a:path w="302566" h="302565">
                <a:moveTo>
                  <a:pt x="0" y="0"/>
                </a:moveTo>
                <a:lnTo>
                  <a:pt x="302566" y="0"/>
                </a:lnTo>
                <a:lnTo>
                  <a:pt x="302566" y="302565"/>
                </a:lnTo>
                <a:lnTo>
                  <a:pt x="0" y="302565"/>
                </a:lnTo>
                <a:lnTo>
                  <a:pt x="0" y="0"/>
                </a:lnTo>
                <a:close/>
              </a:path>
            </a:pathLst>
          </a:custGeom>
          <a:blipFill>
            <a:blip>
              <a:extLst>
                <a:ext uri="{96DAC541-7B7A-43D3-8B79-37D633B846F1}">
                  <asvg:svgBlip xmlns:asvg="http://schemas.microsoft.com/office/drawing/2016/SVG/main" r:embed="rId21"/>
                </a:ext>
              </a:extLst>
            </a:blip>
            <a:stretch>
              <a:fillRect/>
            </a:stretch>
          </a:blipFill>
        </p:spPr>
        <p:txBody>
          <a:bodyPr/>
          <a:lstStyle/>
          <a:p>
            <a:endParaRPr lang="en-150"/>
          </a:p>
        </p:txBody>
      </p:sp>
      <p:grpSp>
        <p:nvGrpSpPr>
          <p:cNvPr id="64" name="Group 64"/>
          <p:cNvGrpSpPr/>
          <p:nvPr/>
        </p:nvGrpSpPr>
        <p:grpSpPr>
          <a:xfrm>
            <a:off x="2833460" y="2846081"/>
            <a:ext cx="2084267" cy="417513"/>
            <a:chOff x="0" y="0"/>
            <a:chExt cx="2779023" cy="556684"/>
          </a:xfrm>
        </p:grpSpPr>
        <p:sp>
          <p:nvSpPr>
            <p:cNvPr id="65" name="Freeform 65"/>
            <p:cNvSpPr/>
            <p:nvPr/>
          </p:nvSpPr>
          <p:spPr>
            <a:xfrm>
              <a:off x="0" y="0"/>
              <a:ext cx="2779023" cy="556684"/>
            </a:xfrm>
            <a:custGeom>
              <a:avLst/>
              <a:gdLst/>
              <a:ahLst/>
              <a:cxnLst/>
              <a:rect l="l" t="t" r="r" b="b"/>
              <a:pathLst>
                <a:path w="2779023" h="556684">
                  <a:moveTo>
                    <a:pt x="0" y="0"/>
                  </a:moveTo>
                  <a:lnTo>
                    <a:pt x="2779023" y="0"/>
                  </a:lnTo>
                  <a:lnTo>
                    <a:pt x="2779023" y="556684"/>
                  </a:lnTo>
                  <a:lnTo>
                    <a:pt x="0" y="556684"/>
                  </a:lnTo>
                  <a:close/>
                </a:path>
              </a:pathLst>
            </a:custGeom>
            <a:solidFill>
              <a:srgbClr val="000000">
                <a:alpha val="0"/>
              </a:srgbClr>
            </a:solidFill>
          </p:spPr>
          <p:txBody>
            <a:bodyPr/>
            <a:lstStyle/>
            <a:p>
              <a:endParaRPr lang="en-150"/>
            </a:p>
          </p:txBody>
        </p:sp>
        <p:sp>
          <p:nvSpPr>
            <p:cNvPr id="66" name="TextBox 66"/>
            <p:cNvSpPr txBox="1"/>
            <p:nvPr/>
          </p:nvSpPr>
          <p:spPr>
            <a:xfrm>
              <a:off x="0" y="-9525"/>
              <a:ext cx="2779023" cy="566209"/>
            </a:xfrm>
            <a:prstGeom prst="rect">
              <a:avLst/>
            </a:prstGeom>
          </p:spPr>
          <p:txBody>
            <a:bodyPr lIns="0" tIns="0" rIns="0" bIns="0" rtlCol="0" anchor="t"/>
            <a:lstStyle/>
            <a:p>
              <a:pPr algn="ctr">
                <a:lnSpc>
                  <a:spcPts val="1619"/>
                </a:lnSpc>
              </a:pPr>
              <a:r>
                <a:rPr lang="en" sz="1348" dirty="0">
                  <a:solidFill>
                    <a:srgbClr val="FFFFFF"/>
                  </a:solidFill>
                  <a:latin typeface="Roboto Medium"/>
                  <a:ea typeface="Roboto Medium"/>
                  <a:cs typeface="Roboto Medium"/>
                  <a:sym typeface="Roboto"/>
                </a:rPr>
                <a:t>Printing device management​​</a:t>
              </a:r>
              <a:endParaRPr lang="en-US" sz="1348" dirty="0">
                <a:solidFill>
                  <a:srgbClr val="FFFFFF"/>
                </a:solidFill>
                <a:latin typeface="Roboto Medium"/>
                <a:ea typeface="Roboto Medium"/>
                <a:cs typeface="Roboto Medium"/>
                <a:sym typeface="Roboto"/>
              </a:endParaRPr>
            </a:p>
          </p:txBody>
        </p:sp>
      </p:grpSp>
      <p:grpSp>
        <p:nvGrpSpPr>
          <p:cNvPr id="67" name="Group 67"/>
          <p:cNvGrpSpPr/>
          <p:nvPr/>
        </p:nvGrpSpPr>
        <p:grpSpPr>
          <a:xfrm>
            <a:off x="2857272" y="2611052"/>
            <a:ext cx="2036641" cy="223688"/>
            <a:chOff x="0" y="0"/>
            <a:chExt cx="2715522" cy="298251"/>
          </a:xfrm>
        </p:grpSpPr>
        <p:sp>
          <p:nvSpPr>
            <p:cNvPr id="68" name="Freeform 68"/>
            <p:cNvSpPr/>
            <p:nvPr/>
          </p:nvSpPr>
          <p:spPr>
            <a:xfrm>
              <a:off x="0" y="0"/>
              <a:ext cx="2715522" cy="298251"/>
            </a:xfrm>
            <a:custGeom>
              <a:avLst/>
              <a:gdLst/>
              <a:ahLst/>
              <a:cxnLst/>
              <a:rect l="l" t="t" r="r" b="b"/>
              <a:pathLst>
                <a:path w="2715522" h="298251">
                  <a:moveTo>
                    <a:pt x="0" y="0"/>
                  </a:moveTo>
                  <a:lnTo>
                    <a:pt x="2715522" y="0"/>
                  </a:lnTo>
                  <a:lnTo>
                    <a:pt x="2715522" y="298251"/>
                  </a:lnTo>
                  <a:lnTo>
                    <a:pt x="0" y="298251"/>
                  </a:lnTo>
                  <a:close/>
                </a:path>
              </a:pathLst>
            </a:custGeom>
            <a:solidFill>
              <a:srgbClr val="000000">
                <a:alpha val="0"/>
              </a:srgbClr>
            </a:solidFill>
          </p:spPr>
          <p:txBody>
            <a:bodyPr/>
            <a:lstStyle/>
            <a:p>
              <a:endParaRPr lang="en-150"/>
            </a:p>
          </p:txBody>
        </p:sp>
        <p:sp>
          <p:nvSpPr>
            <p:cNvPr id="69" name="TextBox 69"/>
            <p:cNvSpPr txBox="1"/>
            <p:nvPr/>
          </p:nvSpPr>
          <p:spPr>
            <a:xfrm>
              <a:off x="0" y="9525"/>
              <a:ext cx="2715522" cy="288726"/>
            </a:xfrm>
            <a:prstGeom prst="rect">
              <a:avLst/>
            </a:prstGeom>
          </p:spPr>
          <p:txBody>
            <a:bodyPr lIns="0" tIns="0" rIns="0" bIns="0" rtlCol="0" anchor="t"/>
            <a:lstStyle/>
            <a:p>
              <a:pPr algn="ctr">
                <a:lnSpc>
                  <a:spcPts val="1799"/>
                </a:lnSpc>
              </a:pPr>
              <a:r>
                <a:rPr lang="en" sz="1498" b="1">
                  <a:solidFill>
                    <a:srgbClr val="FFFFFF"/>
                  </a:solidFill>
                  <a:latin typeface="Museo Moderno Bold"/>
                  <a:ea typeface="Museo Moderno Bold"/>
                  <a:cs typeface="Museo Moderno Bold"/>
                  <a:sym typeface="Museo Moderno Bold"/>
                </a:rPr>
                <a:t>Printer Management</a:t>
              </a:r>
            </a:p>
          </p:txBody>
        </p:sp>
      </p:grpSp>
      <p:grpSp>
        <p:nvGrpSpPr>
          <p:cNvPr id="70" name="Group 70"/>
          <p:cNvGrpSpPr/>
          <p:nvPr/>
        </p:nvGrpSpPr>
        <p:grpSpPr>
          <a:xfrm>
            <a:off x="422080" y="4286271"/>
            <a:ext cx="1602369" cy="828961"/>
            <a:chOff x="-7233" y="-73436"/>
            <a:chExt cx="2136492" cy="1105282"/>
          </a:xfrm>
        </p:grpSpPr>
        <p:sp>
          <p:nvSpPr>
            <p:cNvPr id="71" name="Freeform 71"/>
            <p:cNvSpPr/>
            <p:nvPr/>
          </p:nvSpPr>
          <p:spPr>
            <a:xfrm>
              <a:off x="0" y="0"/>
              <a:ext cx="2129259" cy="1031846"/>
            </a:xfrm>
            <a:custGeom>
              <a:avLst/>
              <a:gdLst/>
              <a:ahLst/>
              <a:cxnLst/>
              <a:rect l="l" t="t" r="r" b="b"/>
              <a:pathLst>
                <a:path w="2129259" h="1031846">
                  <a:moveTo>
                    <a:pt x="0" y="0"/>
                  </a:moveTo>
                  <a:lnTo>
                    <a:pt x="2129259" y="0"/>
                  </a:lnTo>
                  <a:lnTo>
                    <a:pt x="2129259" y="1031846"/>
                  </a:lnTo>
                  <a:lnTo>
                    <a:pt x="0" y="1031846"/>
                  </a:lnTo>
                  <a:close/>
                </a:path>
              </a:pathLst>
            </a:custGeom>
            <a:solidFill>
              <a:srgbClr val="000000">
                <a:alpha val="0"/>
              </a:srgbClr>
            </a:solidFill>
          </p:spPr>
          <p:txBody>
            <a:bodyPr/>
            <a:lstStyle/>
            <a:p>
              <a:endParaRPr lang="en-150"/>
            </a:p>
          </p:txBody>
        </p:sp>
        <p:sp>
          <p:nvSpPr>
            <p:cNvPr id="72" name="TextBox 72"/>
            <p:cNvSpPr txBox="1"/>
            <p:nvPr/>
          </p:nvSpPr>
          <p:spPr>
            <a:xfrm>
              <a:off x="-7233" y="-73436"/>
              <a:ext cx="2129259" cy="1041373"/>
            </a:xfrm>
            <a:prstGeom prst="rect">
              <a:avLst/>
            </a:prstGeom>
          </p:spPr>
          <p:txBody>
            <a:bodyPr lIns="0" tIns="0" rIns="0" bIns="0" rtlCol="0" anchor="t"/>
            <a:lstStyle/>
            <a:p>
              <a:pPr algn="r">
                <a:lnSpc>
                  <a:spcPts val="1438"/>
                </a:lnSpc>
              </a:pPr>
              <a:r>
                <a:rPr lang="en" sz="1200" dirty="0">
                  <a:solidFill>
                    <a:srgbClr val="000000"/>
                  </a:solidFill>
                  <a:latin typeface="Roboto Medium"/>
                  <a:ea typeface="Roboto Medium"/>
                  <a:cs typeface="Roboto Medium"/>
                  <a:sym typeface="Roboto"/>
                </a:rPr>
                <a:t>Feature in each module .</a:t>
              </a:r>
            </a:p>
          </p:txBody>
        </p:sp>
      </p:grpSp>
      <p:grpSp>
        <p:nvGrpSpPr>
          <p:cNvPr id="73" name="Group 73"/>
          <p:cNvGrpSpPr/>
          <p:nvPr/>
        </p:nvGrpSpPr>
        <p:grpSpPr>
          <a:xfrm>
            <a:off x="85793" y="4013385"/>
            <a:ext cx="1942880" cy="1358715"/>
            <a:chOff x="0" y="0"/>
            <a:chExt cx="2590507" cy="1811620"/>
          </a:xfrm>
        </p:grpSpPr>
        <p:sp>
          <p:nvSpPr>
            <p:cNvPr id="74" name="Freeform 74"/>
            <p:cNvSpPr/>
            <p:nvPr/>
          </p:nvSpPr>
          <p:spPr>
            <a:xfrm>
              <a:off x="0" y="1239489"/>
              <a:ext cx="2590507" cy="572131"/>
            </a:xfrm>
            <a:custGeom>
              <a:avLst/>
              <a:gdLst/>
              <a:ahLst/>
              <a:cxnLst/>
              <a:rect l="l" t="t" r="r" b="b"/>
              <a:pathLst>
                <a:path w="2590507" h="572131">
                  <a:moveTo>
                    <a:pt x="0" y="0"/>
                  </a:moveTo>
                  <a:lnTo>
                    <a:pt x="2590507" y="0"/>
                  </a:lnTo>
                  <a:lnTo>
                    <a:pt x="2590507" y="572131"/>
                  </a:lnTo>
                  <a:lnTo>
                    <a:pt x="0" y="572131"/>
                  </a:lnTo>
                  <a:close/>
                </a:path>
              </a:pathLst>
            </a:custGeom>
            <a:solidFill>
              <a:srgbClr val="000000">
                <a:alpha val="0"/>
              </a:srgbClr>
            </a:solidFill>
          </p:spPr>
          <p:txBody>
            <a:bodyPr/>
            <a:lstStyle/>
            <a:p>
              <a:endParaRPr lang="en-150"/>
            </a:p>
          </p:txBody>
        </p:sp>
        <p:sp>
          <p:nvSpPr>
            <p:cNvPr id="75" name="TextBox 75"/>
            <p:cNvSpPr txBox="1"/>
            <p:nvPr/>
          </p:nvSpPr>
          <p:spPr>
            <a:xfrm>
              <a:off x="0" y="0"/>
              <a:ext cx="2590507" cy="572131"/>
            </a:xfrm>
            <a:prstGeom prst="rect">
              <a:avLst/>
            </a:prstGeom>
          </p:spPr>
          <p:txBody>
            <a:bodyPr lIns="0" tIns="0" rIns="0" bIns="0" rtlCol="0" anchor="t"/>
            <a:lstStyle/>
            <a:p>
              <a:pPr algn="r">
                <a:lnSpc>
                  <a:spcPts val="2158"/>
                </a:lnSpc>
              </a:pPr>
              <a:r>
                <a:rPr lang="en" sz="1800" dirty="0">
                  <a:solidFill>
                    <a:srgbClr val="7030A0"/>
                  </a:solidFill>
                  <a:latin typeface="Museo Moderno"/>
                  <a:ea typeface="Museo Moderno"/>
                  <a:cs typeface="Museo Moderno"/>
                  <a:sym typeface="Museo Moderno"/>
                </a:rPr>
                <a:t>Features</a:t>
              </a:r>
            </a:p>
          </p:txBody>
        </p:sp>
      </p:grpSp>
      <p:grpSp>
        <p:nvGrpSpPr>
          <p:cNvPr id="76" name="Group 76"/>
          <p:cNvGrpSpPr/>
          <p:nvPr/>
        </p:nvGrpSpPr>
        <p:grpSpPr>
          <a:xfrm>
            <a:off x="2707822" y="4044317"/>
            <a:ext cx="2268911" cy="2948731"/>
            <a:chOff x="0" y="0"/>
            <a:chExt cx="3025215" cy="3931641"/>
          </a:xfrm>
        </p:grpSpPr>
        <p:sp>
          <p:nvSpPr>
            <p:cNvPr id="77" name="Freeform 77"/>
            <p:cNvSpPr/>
            <p:nvPr/>
          </p:nvSpPr>
          <p:spPr>
            <a:xfrm>
              <a:off x="0" y="0"/>
              <a:ext cx="3025215" cy="3931641"/>
            </a:xfrm>
            <a:custGeom>
              <a:avLst/>
              <a:gdLst/>
              <a:ahLst/>
              <a:cxnLst/>
              <a:rect l="l" t="t" r="r" b="b"/>
              <a:pathLst>
                <a:path w="3025215" h="3931641">
                  <a:moveTo>
                    <a:pt x="0" y="0"/>
                  </a:moveTo>
                  <a:lnTo>
                    <a:pt x="3025215" y="0"/>
                  </a:lnTo>
                  <a:lnTo>
                    <a:pt x="3025215" y="3931641"/>
                  </a:lnTo>
                  <a:lnTo>
                    <a:pt x="0" y="3931641"/>
                  </a:lnTo>
                  <a:close/>
                </a:path>
              </a:pathLst>
            </a:custGeom>
            <a:solidFill>
              <a:srgbClr val="000000">
                <a:alpha val="0"/>
              </a:srgbClr>
            </a:solidFill>
          </p:spPr>
          <p:txBody>
            <a:bodyPr/>
            <a:lstStyle/>
            <a:p>
              <a:endParaRPr lang="en-150"/>
            </a:p>
          </p:txBody>
        </p:sp>
        <p:sp>
          <p:nvSpPr>
            <p:cNvPr id="78" name="TextBox 78"/>
            <p:cNvSpPr txBox="1"/>
            <p:nvPr/>
          </p:nvSpPr>
          <p:spPr>
            <a:xfrm>
              <a:off x="0" y="-19050"/>
              <a:ext cx="3025215" cy="3950691"/>
            </a:xfrm>
            <a:prstGeom prst="rect">
              <a:avLst/>
            </a:prstGeom>
          </p:spPr>
          <p:txBody>
            <a:bodyPr lIns="0" tIns="0" rIns="0" bIns="0" rtlCol="0" anchor="t"/>
            <a:lstStyle/>
            <a:p>
              <a:pPr algn="l">
                <a:lnSpc>
                  <a:spcPts val="1708"/>
                </a:lnSpc>
              </a:pPr>
              <a:r>
                <a:rPr lang="en" sz="1399" dirty="0">
                  <a:solidFill>
                    <a:srgbClr val="000000"/>
                  </a:solidFill>
                  <a:latin typeface="Roboto Medium"/>
                  <a:ea typeface="Roboto Medium"/>
                  <a:cs typeface="Roboto Medium"/>
                  <a:sym typeface="Roboto"/>
                </a:rPr>
                <a:t>Printer </a:t>
              </a:r>
              <a:r>
                <a:rPr lang="en" sz="1399" dirty="0" err="1">
                  <a:solidFill>
                    <a:srgbClr val="000000"/>
                  </a:solidFill>
                  <a:latin typeface="Roboto Medium"/>
                  <a:ea typeface="Roboto Medium"/>
                  <a:cs typeface="Roboto Medium"/>
                  <a:sym typeface="Roboto"/>
                </a:rPr>
                <a:t>inventory </a:t>
              </a:r>
              <a:r>
                <a:rPr lang="en" sz="1399" dirty="0">
                  <a:solidFill>
                    <a:srgbClr val="000000"/>
                  </a:solidFill>
                  <a:latin typeface="Roboto Medium"/>
                  <a:ea typeface="Roboto Medium"/>
                  <a:cs typeface="Roboto Medium"/>
                  <a:sym typeface="Roboto"/>
                </a:rPr>
                <a:t>and </a:t>
              </a:r>
              <a:r>
                <a:rPr lang="en" sz="1399" dirty="0" err="1">
                  <a:solidFill>
                    <a:srgbClr val="000000"/>
                  </a:solidFill>
                  <a:latin typeface="Roboto Medium"/>
                  <a:ea typeface="Roboto Medium"/>
                  <a:cs typeface="Roboto Medium"/>
                  <a:sym typeface="Roboto"/>
                </a:rPr>
                <a:t>monitoring​</a:t>
              </a:r>
              <a:endParaRPr lang="en-US" sz="1399" dirty="0">
                <a:solidFill>
                  <a:srgbClr val="000000"/>
                </a:solidFill>
                <a:latin typeface="Roboto Medium"/>
                <a:ea typeface="Roboto Medium"/>
                <a:cs typeface="Roboto Medium"/>
                <a:sym typeface="Roboto"/>
              </a:endParaRPr>
            </a:p>
            <a:p>
              <a:pPr algn="l">
                <a:lnSpc>
                  <a:spcPts val="1708"/>
                </a:lnSpc>
              </a:pPr>
              <a:endParaRPr lang="en-US" sz="1399" dirty="0">
                <a:solidFill>
                  <a:srgbClr val="000000"/>
                </a:solidFill>
                <a:latin typeface="Roboto Medium"/>
                <a:ea typeface="Roboto Medium"/>
                <a:cs typeface="Roboto Medium"/>
                <a:sym typeface="Roboto"/>
              </a:endParaRPr>
            </a:p>
            <a:p>
              <a:pPr algn="l">
                <a:lnSpc>
                  <a:spcPts val="1708"/>
                </a:lnSpc>
              </a:pPr>
              <a:r>
                <a:rPr lang="en" sz="1399" dirty="0">
                  <a:solidFill>
                    <a:srgbClr val="000000"/>
                  </a:solidFill>
                  <a:latin typeface="Roboto Medium"/>
                  <a:ea typeface="Roboto Medium"/>
                  <a:cs typeface="Roboto Medium"/>
                  <a:sym typeface="Roboto"/>
                </a:rPr>
                <a:t>Accounting </a:t>
              </a:r>
              <a:r>
                <a:rPr lang="en" sz="1399" dirty="0" err="1">
                  <a:solidFill>
                    <a:srgbClr val="000000"/>
                  </a:solidFill>
                  <a:latin typeface="Roboto Medium"/>
                  <a:ea typeface="Roboto Medium"/>
                  <a:cs typeface="Roboto Medium"/>
                  <a:sym typeface="Roboto"/>
                </a:rPr>
                <a:t>Management​</a:t>
              </a:r>
              <a:endParaRPr lang="en-US" sz="1399" dirty="0">
                <a:solidFill>
                  <a:srgbClr val="000000"/>
                </a:solidFill>
                <a:latin typeface="Roboto Medium"/>
                <a:ea typeface="Roboto Medium"/>
                <a:cs typeface="Roboto Medium"/>
                <a:sym typeface="Roboto"/>
              </a:endParaRPr>
            </a:p>
            <a:p>
              <a:pPr algn="l">
                <a:lnSpc>
                  <a:spcPts val="1708"/>
                </a:lnSpc>
              </a:pPr>
              <a:endParaRPr lang="en-US" sz="1399" dirty="0">
                <a:solidFill>
                  <a:srgbClr val="000000"/>
                </a:solidFill>
                <a:latin typeface="Roboto Medium"/>
                <a:ea typeface="Roboto Medium"/>
                <a:cs typeface="Roboto Medium"/>
                <a:sym typeface="Roboto"/>
              </a:endParaRPr>
            </a:p>
            <a:p>
              <a:pPr algn="l">
                <a:lnSpc>
                  <a:spcPts val="1708"/>
                </a:lnSpc>
              </a:pPr>
              <a:r>
                <a:rPr lang="en" sz="1399" dirty="0">
                  <a:solidFill>
                    <a:srgbClr val="000000"/>
                  </a:solidFill>
                  <a:latin typeface="Roboto Medium"/>
                  <a:ea typeface="Roboto Medium"/>
                  <a:cs typeface="Roboto Medium"/>
                  <a:sym typeface="Roboto"/>
                </a:rPr>
                <a:t>Supply </a:t>
              </a:r>
              <a:r>
                <a:rPr lang="en" sz="1399" dirty="0" err="1">
                  <a:solidFill>
                    <a:srgbClr val="000000"/>
                  </a:solidFill>
                  <a:latin typeface="Roboto Medium"/>
                  <a:ea typeface="Roboto Medium"/>
                  <a:cs typeface="Roboto Medium"/>
                  <a:sym typeface="Roboto"/>
                </a:rPr>
                <a:t>Management​</a:t>
              </a:r>
              <a:endParaRPr lang="en-US" sz="1399" dirty="0">
                <a:solidFill>
                  <a:srgbClr val="000000"/>
                </a:solidFill>
                <a:latin typeface="Roboto Medium"/>
                <a:ea typeface="Roboto Medium"/>
                <a:cs typeface="Roboto Medium"/>
                <a:sym typeface="Roboto"/>
              </a:endParaRPr>
            </a:p>
            <a:p>
              <a:pPr algn="l">
                <a:lnSpc>
                  <a:spcPts val="1708"/>
                </a:lnSpc>
              </a:pPr>
              <a:endParaRPr lang="en-US" sz="1399" dirty="0">
                <a:solidFill>
                  <a:srgbClr val="000000"/>
                </a:solidFill>
                <a:latin typeface="Roboto Medium"/>
                <a:ea typeface="Roboto Medium"/>
                <a:cs typeface="Roboto Medium"/>
                <a:sym typeface="Roboto"/>
              </a:endParaRPr>
            </a:p>
            <a:p>
              <a:pPr algn="l">
                <a:lnSpc>
                  <a:spcPts val="1708"/>
                </a:lnSpc>
              </a:pPr>
              <a:r>
                <a:rPr lang="en" sz="1399" dirty="0" err="1">
                  <a:solidFill>
                    <a:srgbClr val="000000"/>
                  </a:solidFill>
                  <a:latin typeface="Roboto Medium"/>
                  <a:ea typeface="Roboto Medium"/>
                  <a:cs typeface="Roboto Medium"/>
                  <a:sym typeface="Roboto"/>
                </a:rPr>
                <a:t>Intelligence</a:t>
              </a:r>
              <a:r>
                <a:rPr lang="en" sz="1399" dirty="0">
                  <a:solidFill>
                    <a:srgbClr val="000000"/>
                  </a:solidFill>
                  <a:latin typeface="Roboto Medium"/>
                  <a:ea typeface="Roboto Medium"/>
                  <a:cs typeface="Roboto Medium"/>
                  <a:sym typeface="Roboto"/>
                </a:rPr>
                <a:t> </a:t>
              </a:r>
              <a:r>
                <a:rPr lang="en" sz="1399" dirty="0" err="1">
                  <a:solidFill>
                    <a:srgbClr val="000000"/>
                  </a:solidFill>
                  <a:latin typeface="Roboto Medium"/>
                  <a:ea typeface="Roboto Medium"/>
                  <a:cs typeface="Roboto Medium"/>
                  <a:sym typeface="Roboto"/>
                </a:rPr>
                <a:t>Predictive </a:t>
              </a:r>
              <a:r>
                <a:rPr lang="en" sz="1399" dirty="0">
                  <a:solidFill>
                    <a:srgbClr val="000000"/>
                  </a:solidFill>
                  <a:latin typeface="Roboto Medium"/>
                  <a:ea typeface="Roboto Medium"/>
                  <a:cs typeface="Roboto Medium"/>
                  <a:sym typeface="Roboto"/>
                </a:rPr>
                <a:t>Supply</a:t>
              </a:r>
              <a:r>
                <a:rPr lang="en" sz="1399" dirty="0" err="1">
                  <a:solidFill>
                    <a:srgbClr val="000000"/>
                  </a:solidFill>
                  <a:latin typeface="Roboto Medium"/>
                  <a:ea typeface="Roboto Medium"/>
                  <a:cs typeface="Roboto Medium"/>
                  <a:sym typeface="Roboto"/>
                </a:rPr>
                <a:t>​</a:t>
              </a:r>
              <a:endParaRPr lang="en-US" sz="1399" dirty="0">
                <a:solidFill>
                  <a:srgbClr val="000000"/>
                </a:solidFill>
                <a:latin typeface="Roboto Medium"/>
                <a:ea typeface="Roboto Medium"/>
                <a:cs typeface="Roboto Medium"/>
                <a:sym typeface="Roboto"/>
              </a:endParaRPr>
            </a:p>
            <a:p>
              <a:pPr algn="l">
                <a:lnSpc>
                  <a:spcPts val="1708"/>
                </a:lnSpc>
              </a:pPr>
              <a:endParaRPr lang="en-US" sz="1399" dirty="0">
                <a:solidFill>
                  <a:srgbClr val="000000"/>
                </a:solidFill>
                <a:latin typeface="Roboto Medium"/>
                <a:ea typeface="Roboto Medium"/>
                <a:cs typeface="Roboto Medium"/>
                <a:sym typeface="Roboto"/>
              </a:endParaRPr>
            </a:p>
            <a:p>
              <a:pPr algn="l">
                <a:lnSpc>
                  <a:spcPts val="1708"/>
                </a:lnSpc>
              </a:pPr>
              <a:r>
                <a:rPr lang="en" sz="1399" dirty="0" err="1">
                  <a:solidFill>
                    <a:srgbClr val="000000"/>
                  </a:solidFill>
                  <a:latin typeface="Roboto Medium"/>
                  <a:ea typeface="Roboto Medium"/>
                  <a:cs typeface="Roboto Medium"/>
                  <a:sym typeface="Roboto"/>
                </a:rPr>
                <a:t>Administration</a:t>
              </a:r>
              <a:r>
                <a:rPr lang="en" sz="1399" dirty="0">
                  <a:solidFill>
                    <a:srgbClr val="000000"/>
                  </a:solidFill>
                  <a:latin typeface="Roboto Medium"/>
                  <a:ea typeface="Roboto Medium"/>
                  <a:cs typeface="Roboto Medium"/>
                  <a:sym typeface="Roboto"/>
                </a:rPr>
                <a:t> </a:t>
              </a:r>
              <a:r>
                <a:rPr lang="en" sz="1399" dirty="0" err="1">
                  <a:solidFill>
                    <a:srgbClr val="000000"/>
                  </a:solidFill>
                  <a:latin typeface="Roboto Medium"/>
                  <a:ea typeface="Roboto Medium"/>
                  <a:cs typeface="Roboto Medium"/>
                  <a:sym typeface="Roboto"/>
                </a:rPr>
                <a:t>Remote </a:t>
              </a:r>
              <a:r>
                <a:rPr lang="en" sz="1399" dirty="0">
                  <a:solidFill>
                    <a:srgbClr val="000000"/>
                  </a:solidFill>
                  <a:latin typeface="Roboto Medium"/>
                  <a:ea typeface="Roboto Medium"/>
                  <a:cs typeface="Roboto Medium"/>
                  <a:sym typeface="Roboto"/>
                </a:rPr>
                <a:t>Queues</a:t>
              </a:r>
              <a:r>
                <a:rPr lang="en" sz="1399" dirty="0" err="1">
                  <a:solidFill>
                    <a:srgbClr val="000000"/>
                  </a:solidFill>
                  <a:latin typeface="Roboto Medium"/>
                  <a:ea typeface="Roboto Medium"/>
                  <a:cs typeface="Roboto Medium"/>
                  <a:sym typeface="Roboto"/>
                </a:rPr>
                <a:t>​</a:t>
              </a:r>
              <a:endParaRPr lang="en-US" sz="1399" dirty="0">
                <a:solidFill>
                  <a:srgbClr val="000000"/>
                </a:solidFill>
                <a:latin typeface="Roboto Medium"/>
                <a:ea typeface="Roboto Medium"/>
                <a:cs typeface="Roboto Medium"/>
                <a:sym typeface="Roboto"/>
              </a:endParaRPr>
            </a:p>
            <a:p>
              <a:pPr algn="l">
                <a:lnSpc>
                  <a:spcPts val="1708"/>
                </a:lnSpc>
              </a:pPr>
              <a:endParaRPr lang="en-US" sz="1399" dirty="0">
                <a:solidFill>
                  <a:srgbClr val="000000"/>
                </a:solidFill>
                <a:latin typeface="Roboto Medium"/>
                <a:ea typeface="Roboto Medium"/>
                <a:cs typeface="Roboto Medium"/>
                <a:sym typeface="Roboto"/>
              </a:endParaRPr>
            </a:p>
            <a:p>
              <a:pPr algn="l">
                <a:lnSpc>
                  <a:spcPts val="1708"/>
                </a:lnSpc>
              </a:pPr>
              <a:r>
                <a:rPr lang="en" sz="1399" dirty="0">
                  <a:solidFill>
                    <a:srgbClr val="000000"/>
                  </a:solidFill>
                  <a:latin typeface="Roboto Medium"/>
                  <a:ea typeface="Roboto Medium"/>
                  <a:cs typeface="Roboto Medium"/>
                  <a:sym typeface="Roboto"/>
                </a:rPr>
                <a:t>ECOPRINT</a:t>
              </a:r>
            </a:p>
          </p:txBody>
        </p:sp>
      </p:grpSp>
      <p:grpSp>
        <p:nvGrpSpPr>
          <p:cNvPr id="79" name="Group 79"/>
          <p:cNvGrpSpPr/>
          <p:nvPr/>
        </p:nvGrpSpPr>
        <p:grpSpPr>
          <a:xfrm>
            <a:off x="5789765" y="3990417"/>
            <a:ext cx="2352043" cy="2611185"/>
            <a:chOff x="0" y="-108651"/>
            <a:chExt cx="3136057" cy="3481580"/>
          </a:xfrm>
        </p:grpSpPr>
        <p:sp>
          <p:nvSpPr>
            <p:cNvPr id="80" name="Freeform 80"/>
            <p:cNvSpPr/>
            <p:nvPr/>
          </p:nvSpPr>
          <p:spPr>
            <a:xfrm>
              <a:off x="0" y="0"/>
              <a:ext cx="3043637" cy="3372929"/>
            </a:xfrm>
            <a:custGeom>
              <a:avLst/>
              <a:gdLst/>
              <a:ahLst/>
              <a:cxnLst/>
              <a:rect l="l" t="t" r="r" b="b"/>
              <a:pathLst>
                <a:path w="3043637" h="3372929">
                  <a:moveTo>
                    <a:pt x="0" y="0"/>
                  </a:moveTo>
                  <a:lnTo>
                    <a:pt x="3043637" y="0"/>
                  </a:lnTo>
                  <a:lnTo>
                    <a:pt x="3043637" y="3372929"/>
                  </a:lnTo>
                  <a:lnTo>
                    <a:pt x="0" y="3372929"/>
                  </a:lnTo>
                  <a:close/>
                </a:path>
              </a:pathLst>
            </a:custGeom>
            <a:solidFill>
              <a:srgbClr val="000000">
                <a:alpha val="0"/>
              </a:srgbClr>
            </a:solidFill>
          </p:spPr>
          <p:txBody>
            <a:bodyPr/>
            <a:lstStyle/>
            <a:p>
              <a:endParaRPr lang="en-150"/>
            </a:p>
          </p:txBody>
        </p:sp>
        <p:sp>
          <p:nvSpPr>
            <p:cNvPr id="81" name="TextBox 81"/>
            <p:cNvSpPr txBox="1"/>
            <p:nvPr/>
          </p:nvSpPr>
          <p:spPr>
            <a:xfrm>
              <a:off x="92420" y="-108651"/>
              <a:ext cx="3043637" cy="3391980"/>
            </a:xfrm>
            <a:prstGeom prst="rect">
              <a:avLst/>
            </a:prstGeom>
          </p:spPr>
          <p:txBody>
            <a:bodyPr lIns="0" tIns="0" rIns="0" bIns="0" rtlCol="0" anchor="t"/>
            <a:lstStyle/>
            <a:p>
              <a:pPr algn="l">
                <a:lnSpc>
                  <a:spcPts val="1708"/>
                </a:lnSpc>
              </a:pPr>
              <a:r>
                <a:rPr lang="en" sz="1399" dirty="0">
                  <a:solidFill>
                    <a:srgbClr val="000000"/>
                  </a:solidFill>
                  <a:latin typeface="Roboto Medium"/>
                  <a:ea typeface="Roboto Medium"/>
                  <a:cs typeface="Roboto Medium"/>
                  <a:sym typeface="Roboto"/>
                </a:rPr>
                <a:t>Label Printer </a:t>
              </a:r>
              <a:r>
                <a:rPr lang="en" sz="1399" dirty="0" err="1">
                  <a:solidFill>
                    <a:srgbClr val="000000"/>
                  </a:solidFill>
                  <a:latin typeface="Roboto Medium"/>
                  <a:ea typeface="Roboto Medium"/>
                  <a:cs typeface="Roboto Medium"/>
                  <a:sym typeface="Roboto"/>
                </a:rPr>
                <a:t>Inventory </a:t>
              </a:r>
              <a:r>
                <a:rPr lang="en" sz="1399" dirty="0">
                  <a:solidFill>
                    <a:srgbClr val="000000"/>
                  </a:solidFill>
                  <a:latin typeface="Roboto Medium"/>
                  <a:ea typeface="Roboto Medium"/>
                  <a:cs typeface="Roboto Medium"/>
                  <a:sym typeface="Roboto"/>
                </a:rPr>
                <a:t>and </a:t>
              </a:r>
              <a:r>
                <a:rPr lang="en" sz="1399" dirty="0" err="1">
                  <a:solidFill>
                    <a:srgbClr val="000000"/>
                  </a:solidFill>
                  <a:latin typeface="Roboto Medium"/>
                  <a:ea typeface="Roboto Medium"/>
                  <a:cs typeface="Roboto Medium"/>
                  <a:sym typeface="Roboto"/>
                </a:rPr>
                <a:t>Monitoring​​</a:t>
              </a:r>
              <a:endParaRPr lang="en-US" sz="1399" dirty="0">
                <a:solidFill>
                  <a:srgbClr val="000000"/>
                </a:solidFill>
                <a:latin typeface="Roboto Medium"/>
                <a:ea typeface="Roboto Medium"/>
                <a:cs typeface="Roboto Medium"/>
                <a:sym typeface="Roboto"/>
              </a:endParaRPr>
            </a:p>
            <a:p>
              <a:pPr algn="l">
                <a:lnSpc>
                  <a:spcPts val="1708"/>
                </a:lnSpc>
              </a:pPr>
              <a:endParaRPr lang="en-US" sz="1399" dirty="0">
                <a:solidFill>
                  <a:srgbClr val="000000"/>
                </a:solidFill>
                <a:latin typeface="Roboto Medium"/>
                <a:ea typeface="Roboto Medium"/>
                <a:cs typeface="Roboto Medium"/>
                <a:sym typeface="Roboto"/>
              </a:endParaRPr>
            </a:p>
            <a:p>
              <a:pPr algn="l">
                <a:lnSpc>
                  <a:spcPts val="1708"/>
                </a:lnSpc>
              </a:pPr>
              <a:r>
                <a:rPr lang="en" sz="1399" dirty="0">
                  <a:solidFill>
                    <a:srgbClr val="000000"/>
                  </a:solidFill>
                  <a:latin typeface="Roboto Medium"/>
                  <a:ea typeface="Roboto Medium"/>
                  <a:cs typeface="Roboto Medium"/>
                  <a:sym typeface="Roboto"/>
                </a:rPr>
                <a:t>Collector </a:t>
              </a:r>
              <a:r>
                <a:rPr lang="en" sz="1399" dirty="0" err="1">
                  <a:solidFill>
                    <a:srgbClr val="000000"/>
                  </a:solidFill>
                  <a:latin typeface="Roboto Medium"/>
                  <a:ea typeface="Roboto Medium"/>
                  <a:cs typeface="Roboto Medium"/>
                  <a:sym typeface="Roboto"/>
                </a:rPr>
                <a:t>Inventory </a:t>
              </a:r>
              <a:r>
                <a:rPr lang="en" sz="1399" dirty="0">
                  <a:solidFill>
                    <a:srgbClr val="000000"/>
                  </a:solidFill>
                  <a:latin typeface="Roboto Medium"/>
                  <a:ea typeface="Roboto Medium"/>
                  <a:cs typeface="Roboto Medium"/>
                  <a:sym typeface="Roboto"/>
                </a:rPr>
                <a:t>and </a:t>
              </a:r>
              <a:r>
                <a:rPr lang="en" sz="1399" dirty="0" err="1">
                  <a:solidFill>
                    <a:srgbClr val="000000"/>
                  </a:solidFill>
                  <a:latin typeface="Roboto Medium"/>
                  <a:ea typeface="Roboto Medium"/>
                  <a:cs typeface="Roboto Medium"/>
                  <a:sym typeface="Roboto"/>
                </a:rPr>
                <a:t>Monitoring​</a:t>
              </a:r>
              <a:endParaRPr lang="en-US" sz="1399" dirty="0">
                <a:solidFill>
                  <a:srgbClr val="000000"/>
                </a:solidFill>
                <a:latin typeface="Roboto Medium"/>
                <a:ea typeface="Roboto Medium"/>
                <a:cs typeface="Roboto Medium"/>
                <a:sym typeface="Roboto"/>
              </a:endParaRPr>
            </a:p>
            <a:p>
              <a:pPr algn="l">
                <a:lnSpc>
                  <a:spcPts val="1708"/>
                </a:lnSpc>
              </a:pPr>
              <a:endParaRPr lang="en-US" sz="1399" dirty="0">
                <a:solidFill>
                  <a:srgbClr val="000000"/>
                </a:solidFill>
                <a:latin typeface="Roboto Medium"/>
                <a:ea typeface="Roboto Medium"/>
                <a:cs typeface="Roboto Medium"/>
                <a:sym typeface="Roboto"/>
              </a:endParaRPr>
            </a:p>
            <a:p>
              <a:pPr algn="l">
                <a:lnSpc>
                  <a:spcPts val="1708"/>
                </a:lnSpc>
              </a:pPr>
              <a:r>
                <a:rPr lang="en" sz="1399" dirty="0">
                  <a:solidFill>
                    <a:srgbClr val="000000"/>
                  </a:solidFill>
                  <a:latin typeface="Roboto Medium"/>
                  <a:ea typeface="Roboto Medium"/>
                  <a:cs typeface="Roboto Medium"/>
                  <a:sym typeface="Roboto"/>
                </a:rPr>
                <a:t>Odometer </a:t>
              </a:r>
              <a:r>
                <a:rPr lang="en" sz="1399" dirty="0" err="1">
                  <a:solidFill>
                    <a:srgbClr val="000000"/>
                  </a:solidFill>
                  <a:latin typeface="Roboto Medium"/>
                  <a:ea typeface="Roboto Medium"/>
                  <a:cs typeface="Roboto Medium"/>
                  <a:sym typeface="Roboto"/>
                </a:rPr>
                <a:t>Management​</a:t>
              </a:r>
              <a:endParaRPr lang="en-US" sz="1399" dirty="0">
                <a:solidFill>
                  <a:srgbClr val="000000"/>
                </a:solidFill>
                <a:latin typeface="Roboto Medium"/>
                <a:ea typeface="Roboto Medium"/>
                <a:cs typeface="Roboto Medium"/>
                <a:sym typeface="Roboto"/>
              </a:endParaRPr>
            </a:p>
            <a:p>
              <a:pPr algn="l">
                <a:lnSpc>
                  <a:spcPts val="1708"/>
                </a:lnSpc>
              </a:pPr>
              <a:endParaRPr lang="en-US" sz="1399" dirty="0">
                <a:solidFill>
                  <a:srgbClr val="000000"/>
                </a:solidFill>
                <a:latin typeface="Roboto Medium"/>
                <a:ea typeface="Roboto Medium"/>
                <a:cs typeface="Roboto Medium"/>
                <a:sym typeface="Roboto"/>
              </a:endParaRPr>
            </a:p>
            <a:p>
              <a:pPr algn="l">
                <a:lnSpc>
                  <a:spcPts val="1708"/>
                </a:lnSpc>
              </a:pPr>
              <a:r>
                <a:rPr lang="en" sz="1399" dirty="0">
                  <a:solidFill>
                    <a:srgbClr val="000000"/>
                  </a:solidFill>
                  <a:latin typeface="Roboto Medium"/>
                  <a:ea typeface="Roboto Medium"/>
                  <a:cs typeface="Roboto Medium"/>
                  <a:sym typeface="Roboto"/>
                </a:rPr>
                <a:t>Supply </a:t>
              </a:r>
              <a:r>
                <a:rPr lang="en" sz="1399" dirty="0" err="1">
                  <a:solidFill>
                    <a:srgbClr val="000000"/>
                  </a:solidFill>
                  <a:latin typeface="Roboto Medium"/>
                  <a:ea typeface="Roboto Medium"/>
                  <a:cs typeface="Roboto Medium"/>
                  <a:sym typeface="Roboto"/>
                </a:rPr>
                <a:t>Management​</a:t>
              </a:r>
              <a:endParaRPr lang="en-US" sz="1399" dirty="0">
                <a:solidFill>
                  <a:srgbClr val="000000"/>
                </a:solidFill>
                <a:latin typeface="Roboto Medium"/>
                <a:ea typeface="Roboto Medium"/>
                <a:cs typeface="Roboto Medium"/>
                <a:sym typeface="Roboto"/>
              </a:endParaRPr>
            </a:p>
            <a:p>
              <a:pPr algn="l">
                <a:lnSpc>
                  <a:spcPts val="1708"/>
                </a:lnSpc>
              </a:pPr>
              <a:endParaRPr lang="en-US" sz="1399" dirty="0">
                <a:solidFill>
                  <a:srgbClr val="000000"/>
                </a:solidFill>
                <a:latin typeface="Roboto Medium"/>
                <a:ea typeface="Roboto Medium"/>
                <a:cs typeface="Roboto Medium"/>
                <a:sym typeface="Roboto"/>
              </a:endParaRPr>
            </a:p>
            <a:p>
              <a:pPr algn="l">
                <a:lnSpc>
                  <a:spcPts val="1708"/>
                </a:lnSpc>
              </a:pPr>
              <a:r>
                <a:rPr lang="en" sz="1399" dirty="0" err="1">
                  <a:solidFill>
                    <a:srgbClr val="9622B2"/>
                  </a:solidFill>
                  <a:latin typeface="Roboto Medium"/>
                  <a:ea typeface="Roboto Medium"/>
                  <a:cs typeface="Roboto Medium"/>
                  <a:sym typeface="Roboto"/>
                </a:rPr>
                <a:t>Intelligence</a:t>
              </a:r>
              <a:r>
                <a:rPr lang="en" sz="1399" dirty="0" err="1">
                  <a:solidFill>
                    <a:srgbClr val="000000"/>
                  </a:solidFill>
                  <a:latin typeface="Roboto Medium"/>
                  <a:ea typeface="Roboto Medium"/>
                  <a:cs typeface="Roboto Medium"/>
                  <a:sym typeface="Roboto"/>
                </a:rPr>
                <a:t>​</a:t>
              </a:r>
              <a:r>
                <a:rPr lang="en" sz="1399" dirty="0">
                  <a:solidFill>
                    <a:srgbClr val="000000"/>
                  </a:solidFill>
                  <a:latin typeface="Roboto Medium"/>
                  <a:ea typeface="Roboto Medium"/>
                  <a:cs typeface="Roboto Medium"/>
                  <a:sym typeface="Roboto"/>
                </a:rPr>
                <a:t> </a:t>
              </a:r>
              <a:r>
                <a:rPr lang="en" sz="1399" dirty="0" err="1">
                  <a:solidFill>
                    <a:srgbClr val="000000"/>
                  </a:solidFill>
                  <a:latin typeface="Roboto Medium"/>
                  <a:ea typeface="Roboto Medium"/>
                  <a:cs typeface="Roboto Medium"/>
                  <a:sym typeface="Roboto"/>
                </a:rPr>
                <a:t>Predictive </a:t>
              </a:r>
              <a:r>
                <a:rPr lang="en" sz="1399" dirty="0">
                  <a:solidFill>
                    <a:srgbClr val="000000"/>
                  </a:solidFill>
                  <a:latin typeface="Roboto Medium"/>
                  <a:ea typeface="Roboto Medium"/>
                  <a:cs typeface="Roboto Medium"/>
                  <a:sym typeface="Roboto"/>
                </a:rPr>
                <a:t>Supply</a:t>
              </a:r>
              <a:r>
                <a:rPr lang="en" sz="1399" dirty="0" err="1">
                  <a:solidFill>
                    <a:srgbClr val="000000"/>
                  </a:solidFill>
                  <a:latin typeface="Roboto Medium"/>
                  <a:ea typeface="Roboto Medium"/>
                  <a:cs typeface="Roboto Medium"/>
                  <a:sym typeface="Roboto"/>
                </a:rPr>
                <a:t>​</a:t>
              </a:r>
              <a:endParaRPr lang="en-US" sz="1399" dirty="0">
                <a:solidFill>
                  <a:srgbClr val="000000"/>
                </a:solidFill>
                <a:latin typeface="Roboto Medium"/>
                <a:ea typeface="Roboto Medium"/>
                <a:cs typeface="Roboto Medium"/>
                <a:sym typeface="Roboto"/>
              </a:endParaRPr>
            </a:p>
          </p:txBody>
        </p:sp>
      </p:grpSp>
      <p:grpSp>
        <p:nvGrpSpPr>
          <p:cNvPr id="82" name="Group 82"/>
          <p:cNvGrpSpPr/>
          <p:nvPr/>
        </p:nvGrpSpPr>
        <p:grpSpPr>
          <a:xfrm>
            <a:off x="8905766" y="3968386"/>
            <a:ext cx="2386916" cy="2033190"/>
            <a:chOff x="-357337" y="-176059"/>
            <a:chExt cx="3182555" cy="2710920"/>
          </a:xfrm>
        </p:grpSpPr>
        <p:sp>
          <p:nvSpPr>
            <p:cNvPr id="83" name="Freeform 83"/>
            <p:cNvSpPr/>
            <p:nvPr/>
          </p:nvSpPr>
          <p:spPr>
            <a:xfrm>
              <a:off x="0" y="0"/>
              <a:ext cx="2256563" cy="2534861"/>
            </a:xfrm>
            <a:custGeom>
              <a:avLst/>
              <a:gdLst/>
              <a:ahLst/>
              <a:cxnLst/>
              <a:rect l="l" t="t" r="r" b="b"/>
              <a:pathLst>
                <a:path w="2256563" h="2534861">
                  <a:moveTo>
                    <a:pt x="0" y="0"/>
                  </a:moveTo>
                  <a:lnTo>
                    <a:pt x="2256563" y="0"/>
                  </a:lnTo>
                  <a:lnTo>
                    <a:pt x="2256563" y="2534861"/>
                  </a:lnTo>
                  <a:lnTo>
                    <a:pt x="0" y="2534861"/>
                  </a:lnTo>
                  <a:close/>
                </a:path>
              </a:pathLst>
            </a:custGeom>
            <a:solidFill>
              <a:srgbClr val="000000">
                <a:alpha val="0"/>
              </a:srgbClr>
            </a:solidFill>
          </p:spPr>
          <p:txBody>
            <a:bodyPr/>
            <a:lstStyle/>
            <a:p>
              <a:endParaRPr lang="en-150"/>
            </a:p>
          </p:txBody>
        </p:sp>
        <p:sp>
          <p:nvSpPr>
            <p:cNvPr id="84" name="TextBox 84"/>
            <p:cNvSpPr txBox="1"/>
            <p:nvPr/>
          </p:nvSpPr>
          <p:spPr>
            <a:xfrm>
              <a:off x="-357337" y="-176059"/>
              <a:ext cx="3182555" cy="2553912"/>
            </a:xfrm>
            <a:prstGeom prst="rect">
              <a:avLst/>
            </a:prstGeom>
          </p:spPr>
          <p:txBody>
            <a:bodyPr lIns="0" tIns="0" rIns="0" bIns="0" rtlCol="0" anchor="t"/>
            <a:lstStyle/>
            <a:p>
              <a:pPr algn="l">
                <a:lnSpc>
                  <a:spcPts val="1708"/>
                </a:lnSpc>
              </a:pPr>
              <a:r>
                <a:rPr lang="en" sz="1399" dirty="0">
                  <a:solidFill>
                    <a:srgbClr val="000000"/>
                  </a:solidFill>
                  <a:latin typeface="Roboto Medium"/>
                  <a:ea typeface="Roboto Medium"/>
                  <a:cs typeface="Roboto Medium"/>
                  <a:sym typeface="Roboto"/>
                </a:rPr>
                <a:t>Computer </a:t>
              </a:r>
              <a:r>
                <a:rPr lang="en" sz="1399" dirty="0" err="1">
                  <a:solidFill>
                    <a:srgbClr val="000000"/>
                  </a:solidFill>
                  <a:latin typeface="Roboto Medium"/>
                  <a:ea typeface="Roboto Medium"/>
                  <a:cs typeface="Roboto Medium"/>
                  <a:sym typeface="Roboto"/>
                </a:rPr>
                <a:t>Inventory </a:t>
              </a:r>
              <a:r>
                <a:rPr lang="en" sz="1399" dirty="0">
                  <a:solidFill>
                    <a:srgbClr val="000000"/>
                  </a:solidFill>
                  <a:latin typeface="Roboto Medium"/>
                  <a:ea typeface="Roboto Medium"/>
                  <a:cs typeface="Roboto Medium"/>
                  <a:sym typeface="Roboto"/>
                </a:rPr>
                <a:t>and </a:t>
              </a:r>
              <a:r>
                <a:rPr lang="en" sz="1399" dirty="0" err="1">
                  <a:solidFill>
                    <a:srgbClr val="000000"/>
                  </a:solidFill>
                  <a:latin typeface="Roboto Medium"/>
                  <a:ea typeface="Roboto Medium"/>
                  <a:cs typeface="Roboto Medium"/>
                  <a:sym typeface="Roboto"/>
                </a:rPr>
                <a:t>Monitoring​</a:t>
              </a:r>
              <a:endParaRPr lang="en-US" sz="1399" dirty="0">
                <a:solidFill>
                  <a:srgbClr val="000000"/>
                </a:solidFill>
                <a:latin typeface="Roboto Medium"/>
                <a:ea typeface="Roboto Medium"/>
                <a:cs typeface="Roboto Medium"/>
                <a:sym typeface="Roboto"/>
              </a:endParaRPr>
            </a:p>
            <a:p>
              <a:pPr algn="l">
                <a:lnSpc>
                  <a:spcPts val="1708"/>
                </a:lnSpc>
              </a:pPr>
              <a:endParaRPr lang="en-US" sz="1399" dirty="0">
                <a:solidFill>
                  <a:srgbClr val="000000"/>
                </a:solidFill>
                <a:latin typeface="Roboto Medium"/>
                <a:ea typeface="Roboto Medium"/>
                <a:cs typeface="Roboto Medium"/>
                <a:sym typeface="Roboto"/>
              </a:endParaRPr>
            </a:p>
            <a:p>
              <a:pPr algn="l">
                <a:lnSpc>
                  <a:spcPts val="1708"/>
                </a:lnSpc>
              </a:pPr>
              <a:r>
                <a:rPr lang="en" sz="1399" dirty="0">
                  <a:solidFill>
                    <a:srgbClr val="000000"/>
                  </a:solidFill>
                  <a:latin typeface="Roboto Medium"/>
                  <a:ea typeface="Roboto Medium"/>
                  <a:cs typeface="Roboto Medium"/>
                  <a:sym typeface="Roboto"/>
                </a:rPr>
                <a:t>Device Inventory and Monitoring​</a:t>
              </a:r>
              <a:endParaRPr lang="en-US" sz="1399" dirty="0">
                <a:solidFill>
                  <a:srgbClr val="000000"/>
                </a:solidFill>
                <a:latin typeface="Roboto Medium"/>
                <a:ea typeface="Roboto Medium"/>
                <a:cs typeface="Roboto Medium"/>
                <a:sym typeface="Roboto"/>
              </a:endParaRPr>
            </a:p>
            <a:p>
              <a:pPr algn="l">
                <a:lnSpc>
                  <a:spcPts val="1708"/>
                </a:lnSpc>
              </a:pPr>
              <a:endParaRPr lang="en-US" sz="1399" dirty="0">
                <a:solidFill>
                  <a:srgbClr val="000000"/>
                </a:solidFill>
                <a:latin typeface="Roboto Medium"/>
                <a:ea typeface="Roboto Medium"/>
                <a:cs typeface="Roboto Medium"/>
                <a:sym typeface="Roboto"/>
              </a:endParaRPr>
            </a:p>
            <a:p>
              <a:pPr algn="l">
                <a:lnSpc>
                  <a:spcPts val="1708"/>
                </a:lnSpc>
              </a:pPr>
              <a:r>
                <a:rPr lang="en" sz="1399" dirty="0" err="1">
                  <a:solidFill>
                    <a:srgbClr val="000000"/>
                  </a:solidFill>
                  <a:latin typeface="Roboto Medium"/>
                  <a:ea typeface="Roboto Medium"/>
                  <a:cs typeface="Roboto Medium"/>
                  <a:sym typeface="Roboto"/>
                </a:rPr>
                <a:t>Geolocation</a:t>
              </a:r>
              <a:endParaRPr lang="en-US" sz="1399" dirty="0">
                <a:solidFill>
                  <a:srgbClr val="000000"/>
                </a:solidFill>
                <a:latin typeface="Roboto Medium"/>
                <a:ea typeface="Roboto Medium"/>
                <a:cs typeface="Roboto Medium"/>
                <a:sym typeface="Roboto"/>
              </a:endParaRPr>
            </a:p>
          </p:txBody>
        </p:sp>
      </p:grpSp>
      <p:grpSp>
        <p:nvGrpSpPr>
          <p:cNvPr id="85" name="Group 85"/>
          <p:cNvGrpSpPr/>
          <p:nvPr/>
        </p:nvGrpSpPr>
        <p:grpSpPr>
          <a:xfrm>
            <a:off x="11940244" y="3947332"/>
            <a:ext cx="2463790" cy="3859332"/>
            <a:chOff x="0" y="-96711"/>
            <a:chExt cx="2834199" cy="5145776"/>
          </a:xfrm>
        </p:grpSpPr>
        <p:sp>
          <p:nvSpPr>
            <p:cNvPr id="86" name="Freeform 86"/>
            <p:cNvSpPr/>
            <p:nvPr/>
          </p:nvSpPr>
          <p:spPr>
            <a:xfrm>
              <a:off x="0" y="0"/>
              <a:ext cx="2809567" cy="5049065"/>
            </a:xfrm>
            <a:custGeom>
              <a:avLst/>
              <a:gdLst/>
              <a:ahLst/>
              <a:cxnLst/>
              <a:rect l="l" t="t" r="r" b="b"/>
              <a:pathLst>
                <a:path w="2809567" h="5049065">
                  <a:moveTo>
                    <a:pt x="0" y="0"/>
                  </a:moveTo>
                  <a:lnTo>
                    <a:pt x="2809567" y="0"/>
                  </a:lnTo>
                  <a:lnTo>
                    <a:pt x="2809567" y="5049065"/>
                  </a:lnTo>
                  <a:lnTo>
                    <a:pt x="0" y="5049065"/>
                  </a:lnTo>
                  <a:close/>
                </a:path>
              </a:pathLst>
            </a:custGeom>
            <a:solidFill>
              <a:srgbClr val="000000">
                <a:alpha val="0"/>
              </a:srgbClr>
            </a:solidFill>
          </p:spPr>
          <p:txBody>
            <a:bodyPr/>
            <a:lstStyle/>
            <a:p>
              <a:endParaRPr lang="en-150">
                <a:highlight>
                  <a:srgbClr val="FFFF00"/>
                </a:highlight>
              </a:endParaRPr>
            </a:p>
          </p:txBody>
        </p:sp>
        <p:sp>
          <p:nvSpPr>
            <p:cNvPr id="87" name="TextBox 87"/>
            <p:cNvSpPr txBox="1"/>
            <p:nvPr/>
          </p:nvSpPr>
          <p:spPr>
            <a:xfrm>
              <a:off x="24632" y="-96711"/>
              <a:ext cx="2809567" cy="5068116"/>
            </a:xfrm>
            <a:prstGeom prst="rect">
              <a:avLst/>
            </a:prstGeom>
          </p:spPr>
          <p:txBody>
            <a:bodyPr lIns="0" tIns="0" rIns="0" bIns="0" rtlCol="0" anchor="t"/>
            <a:lstStyle/>
            <a:p>
              <a:pPr algn="l">
                <a:lnSpc>
                  <a:spcPts val="1708"/>
                </a:lnSpc>
              </a:pPr>
              <a:r>
                <a:rPr lang="en" sz="1399" dirty="0">
                  <a:solidFill>
                    <a:srgbClr val="000000"/>
                  </a:solidFill>
                  <a:latin typeface="Roboto Medium"/>
                  <a:ea typeface="Roboto Medium"/>
                  <a:cs typeface="Roboto Medium"/>
                  <a:sym typeface="Roboto"/>
                </a:rPr>
                <a:t>Job Accounting by user of  print and copies and Management​</a:t>
              </a:r>
              <a:endParaRPr lang="en-US" sz="1399" dirty="0">
                <a:solidFill>
                  <a:srgbClr val="000000"/>
                </a:solidFill>
                <a:latin typeface="Roboto Medium"/>
                <a:ea typeface="Roboto Medium"/>
                <a:cs typeface="Roboto Medium"/>
                <a:sym typeface="Roboto"/>
              </a:endParaRPr>
            </a:p>
            <a:p>
              <a:pPr algn="l">
                <a:lnSpc>
                  <a:spcPts val="1708"/>
                </a:lnSpc>
              </a:pPr>
              <a:endParaRPr lang="en-US" sz="1399" dirty="0">
                <a:solidFill>
                  <a:srgbClr val="000000"/>
                </a:solidFill>
                <a:latin typeface="Roboto Medium"/>
                <a:ea typeface="Roboto Medium"/>
                <a:cs typeface="Roboto Medium"/>
                <a:sym typeface="Roboto"/>
              </a:endParaRPr>
            </a:p>
            <a:p>
              <a:pPr algn="l">
                <a:lnSpc>
                  <a:spcPts val="1708"/>
                </a:lnSpc>
              </a:pPr>
              <a:r>
                <a:rPr lang="en" sz="1399" dirty="0">
                  <a:solidFill>
                    <a:srgbClr val="000000"/>
                  </a:solidFill>
                  <a:latin typeface="Roboto Medium"/>
                  <a:ea typeface="Roboto Medium"/>
                  <a:cs typeface="Roboto Medium"/>
                  <a:sym typeface="Roboto"/>
                </a:rPr>
                <a:t>Policies and Quotas</a:t>
              </a:r>
              <a:endParaRPr lang="en-US" sz="1399" dirty="0">
                <a:solidFill>
                  <a:srgbClr val="000000"/>
                </a:solidFill>
                <a:latin typeface="Roboto Medium"/>
                <a:ea typeface="Roboto Medium"/>
                <a:cs typeface="Roboto Medium"/>
                <a:sym typeface="Roboto"/>
              </a:endParaRPr>
            </a:p>
            <a:p>
              <a:pPr algn="l">
                <a:lnSpc>
                  <a:spcPts val="1708"/>
                </a:lnSpc>
              </a:pPr>
              <a:endParaRPr lang="en-US" sz="1399" dirty="0">
                <a:solidFill>
                  <a:srgbClr val="000000"/>
                </a:solidFill>
                <a:latin typeface="Roboto Medium"/>
                <a:ea typeface="Roboto Medium"/>
                <a:cs typeface="Roboto Medium"/>
                <a:sym typeface="Roboto"/>
              </a:endParaRPr>
            </a:p>
            <a:p>
              <a:pPr algn="l">
                <a:lnSpc>
                  <a:spcPts val="1708"/>
                </a:lnSpc>
              </a:pPr>
              <a:r>
                <a:rPr lang="en" sz="1399" dirty="0">
                  <a:solidFill>
                    <a:srgbClr val="000000"/>
                  </a:solidFill>
                  <a:latin typeface="Roboto Medium"/>
                  <a:ea typeface="Roboto Medium"/>
                  <a:cs typeface="Roboto Medium"/>
                  <a:sym typeface="Roboto"/>
                </a:rPr>
                <a:t>Accounting and Authentication Embedded</a:t>
              </a:r>
              <a:endParaRPr lang="en-US" sz="1399" dirty="0">
                <a:solidFill>
                  <a:srgbClr val="000000"/>
                </a:solidFill>
                <a:latin typeface="Roboto Medium"/>
                <a:ea typeface="Roboto Medium"/>
                <a:cs typeface="Roboto Medium"/>
                <a:sym typeface="Roboto"/>
              </a:endParaRPr>
            </a:p>
            <a:p>
              <a:pPr algn="l">
                <a:lnSpc>
                  <a:spcPts val="1708"/>
                </a:lnSpc>
              </a:pPr>
              <a:endParaRPr lang="en-US" sz="1399" dirty="0">
                <a:solidFill>
                  <a:srgbClr val="000000"/>
                </a:solidFill>
                <a:latin typeface="Roboto Medium"/>
                <a:ea typeface="Roboto Medium"/>
                <a:cs typeface="Roboto Medium"/>
                <a:sym typeface="Roboto"/>
              </a:endParaRPr>
            </a:p>
            <a:p>
              <a:pPr algn="l">
                <a:lnSpc>
                  <a:spcPts val="1708"/>
                </a:lnSpc>
              </a:pPr>
              <a:r>
                <a:rPr lang="en" sz="1399" dirty="0" err="1">
                  <a:solidFill>
                    <a:srgbClr val="000000"/>
                  </a:solidFill>
                  <a:latin typeface="Roboto Medium"/>
                  <a:ea typeface="Roboto Medium"/>
                  <a:cs typeface="Roboto Medium"/>
                  <a:sym typeface="Roboto"/>
                </a:rPr>
                <a:t>Scan </a:t>
              </a:r>
              <a:r>
                <a:rPr lang="en" sz="1399" dirty="0">
                  <a:solidFill>
                    <a:srgbClr val="000000"/>
                  </a:solidFill>
                  <a:latin typeface="Roboto Medium"/>
                  <a:ea typeface="Roboto Medium"/>
                  <a:cs typeface="Roboto Medium"/>
                  <a:sym typeface="Roboto"/>
                </a:rPr>
                <a:t>to </a:t>
              </a:r>
              <a:r>
                <a:rPr lang="en" sz="1399" dirty="0" err="1">
                  <a:solidFill>
                    <a:srgbClr val="000000"/>
                  </a:solidFill>
                  <a:latin typeface="Roboto Medium"/>
                  <a:ea typeface="Roboto Medium"/>
                  <a:cs typeface="Roboto Medium"/>
                  <a:sym typeface="Roboto"/>
                </a:rPr>
                <a:t>User</a:t>
              </a:r>
              <a:endParaRPr lang="en-US" sz="1399" dirty="0">
                <a:solidFill>
                  <a:srgbClr val="000000"/>
                </a:solidFill>
                <a:latin typeface="Roboto Medium"/>
                <a:ea typeface="Roboto Medium"/>
                <a:cs typeface="Roboto Medium"/>
                <a:sym typeface="Roboto"/>
              </a:endParaRPr>
            </a:p>
            <a:p>
              <a:pPr algn="l">
                <a:lnSpc>
                  <a:spcPts val="1708"/>
                </a:lnSpc>
              </a:pPr>
              <a:endParaRPr lang="en-US" sz="1399" dirty="0">
                <a:solidFill>
                  <a:srgbClr val="000000"/>
                </a:solidFill>
                <a:latin typeface="Roboto Medium"/>
                <a:ea typeface="Roboto Medium"/>
                <a:cs typeface="Roboto Medium"/>
                <a:sym typeface="Roboto"/>
              </a:endParaRPr>
            </a:p>
            <a:p>
              <a:pPr algn="l">
                <a:lnSpc>
                  <a:spcPts val="1708"/>
                </a:lnSpc>
              </a:pPr>
              <a:r>
                <a:rPr lang="en" sz="1399" dirty="0">
                  <a:solidFill>
                    <a:srgbClr val="000000"/>
                  </a:solidFill>
                  <a:latin typeface="Roboto Medium"/>
                  <a:ea typeface="Roboto Medium"/>
                  <a:cs typeface="Roboto Medium"/>
                  <a:sym typeface="Roboto"/>
                </a:rPr>
                <a:t>Digitization </a:t>
              </a:r>
              <a:r>
                <a:rPr lang="en" sz="1399" dirty="0" err="1">
                  <a:solidFill>
                    <a:srgbClr val="000000"/>
                  </a:solidFill>
                  <a:latin typeface="Roboto Medium"/>
                  <a:ea typeface="Roboto Medium"/>
                  <a:cs typeface="Roboto Medium"/>
                  <a:sym typeface="Roboto"/>
                </a:rPr>
                <a:t>WorkFlows</a:t>
              </a:r>
              <a:r>
                <a:rPr lang="en" sz="1399" dirty="0">
                  <a:solidFill>
                    <a:srgbClr val="000000"/>
                  </a:solidFill>
                  <a:latin typeface="Roboto Medium"/>
                  <a:ea typeface="Roboto Medium"/>
                  <a:cs typeface="Roboto Medium"/>
                  <a:sym typeface="Roboto"/>
                </a:rPr>
                <a:t>​</a:t>
              </a:r>
              <a:endParaRPr lang="en-US" sz="1399" dirty="0">
                <a:solidFill>
                  <a:srgbClr val="000000"/>
                </a:solidFill>
                <a:latin typeface="Roboto Medium"/>
                <a:ea typeface="Roboto Medium"/>
                <a:cs typeface="Roboto Medium"/>
                <a:sym typeface="Roboto"/>
              </a:endParaRPr>
            </a:p>
            <a:p>
              <a:pPr algn="l">
                <a:lnSpc>
                  <a:spcPts val="1708"/>
                </a:lnSpc>
              </a:pPr>
              <a:endParaRPr lang="en-US" sz="1399" dirty="0">
                <a:solidFill>
                  <a:srgbClr val="000000"/>
                </a:solidFill>
                <a:latin typeface="Roboto Medium"/>
                <a:ea typeface="Roboto Medium"/>
                <a:cs typeface="Roboto Medium"/>
                <a:sym typeface="Roboto"/>
              </a:endParaRPr>
            </a:p>
            <a:p>
              <a:pPr algn="l">
                <a:lnSpc>
                  <a:spcPts val="1708"/>
                </a:lnSpc>
              </a:pPr>
              <a:r>
                <a:rPr lang="en" sz="1399" dirty="0">
                  <a:solidFill>
                    <a:srgbClr val="000000"/>
                  </a:solidFill>
                  <a:latin typeface="Roboto Medium"/>
                  <a:ea typeface="Roboto Medium"/>
                  <a:cs typeface="Roboto Medium"/>
                  <a:sym typeface="Roboto"/>
                </a:rPr>
                <a:t>Pull Printing and Secure Release</a:t>
              </a:r>
            </a:p>
            <a:p>
              <a:pPr algn="l">
                <a:lnSpc>
                  <a:spcPts val="1708"/>
                </a:lnSpc>
              </a:pPr>
              <a:endParaRPr lang="en-US" sz="1399" dirty="0">
                <a:solidFill>
                  <a:srgbClr val="000000"/>
                </a:solidFill>
                <a:latin typeface="Roboto Medium"/>
                <a:ea typeface="Roboto Medium"/>
                <a:cs typeface="Roboto Medium"/>
                <a:sym typeface="Roboto"/>
              </a:endParaRPr>
            </a:p>
            <a:p>
              <a:pPr algn="l">
                <a:lnSpc>
                  <a:spcPts val="1708"/>
                </a:lnSpc>
              </a:pPr>
              <a:r>
                <a:rPr lang="en" sz="1399" dirty="0" err="1">
                  <a:solidFill>
                    <a:srgbClr val="000000"/>
                  </a:solidFill>
                  <a:latin typeface="Roboto Medium"/>
                  <a:ea typeface="Roboto Medium"/>
                  <a:cs typeface="Roboto Medium"/>
                  <a:sym typeface="Roboto"/>
                </a:rPr>
                <a:t>Printing </a:t>
              </a:r>
              <a:r>
                <a:rPr lang="en" sz="1399" dirty="0">
                  <a:solidFill>
                    <a:srgbClr val="000000"/>
                  </a:solidFill>
                  <a:latin typeface="Roboto Medium"/>
                  <a:ea typeface="Roboto Medium"/>
                  <a:cs typeface="Roboto Medium"/>
                  <a:sym typeface="Roboto"/>
                </a:rPr>
                <a:t>and </a:t>
              </a:r>
              <a:r>
                <a:rPr lang="en" sz="1399" dirty="0" err="1">
                  <a:solidFill>
                    <a:srgbClr val="000000"/>
                  </a:solidFill>
                  <a:latin typeface="Roboto Medium"/>
                  <a:ea typeface="Roboto Medium"/>
                  <a:cs typeface="Roboto Medium"/>
                  <a:sym typeface="Roboto"/>
                </a:rPr>
                <a:t>retention</a:t>
              </a:r>
              <a:r>
                <a:rPr lang="en" sz="1399" dirty="0">
                  <a:solidFill>
                    <a:srgbClr val="000000"/>
                  </a:solidFill>
                  <a:latin typeface="Roboto Medium"/>
                  <a:ea typeface="Roboto Medium"/>
                  <a:cs typeface="Roboto Medium"/>
                  <a:sym typeface="Roboto"/>
                </a:rPr>
                <a:t> </a:t>
              </a:r>
              <a:r>
                <a:rPr lang="en" sz="1399" dirty="0" err="1">
                  <a:solidFill>
                    <a:srgbClr val="000000"/>
                  </a:solidFill>
                  <a:latin typeface="Roboto Medium"/>
                  <a:ea typeface="Roboto Medium"/>
                  <a:cs typeface="Roboto Medium"/>
                  <a:sym typeface="Roboto"/>
                </a:rPr>
                <a:t>in</a:t>
              </a:r>
              <a:r>
                <a:rPr lang="en" sz="1399" dirty="0">
                  <a:solidFill>
                    <a:srgbClr val="000000"/>
                  </a:solidFill>
                  <a:latin typeface="Roboto Medium"/>
                  <a:ea typeface="Roboto Medium"/>
                  <a:cs typeface="Roboto Medium"/>
                  <a:sym typeface="Roboto"/>
                </a:rPr>
                <a:t> </a:t>
              </a:r>
              <a:r>
                <a:rPr lang="en" sz="1399" dirty="0" err="1">
                  <a:solidFill>
                    <a:srgbClr val="000000"/>
                  </a:solidFill>
                  <a:latin typeface="Roboto Medium"/>
                  <a:ea typeface="Roboto Medium"/>
                  <a:cs typeface="Roboto Medium"/>
                  <a:sym typeface="Roboto"/>
                </a:rPr>
                <a:t>cloud</a:t>
              </a:r>
              <a:endParaRPr lang="en-US" sz="1399" dirty="0">
                <a:solidFill>
                  <a:srgbClr val="000000"/>
                </a:solidFill>
                <a:latin typeface="Roboto Medium"/>
                <a:ea typeface="Roboto Medium"/>
                <a:cs typeface="Roboto Medium"/>
                <a:sym typeface="Roboto"/>
              </a:endParaRPr>
            </a:p>
          </p:txBody>
        </p:sp>
      </p:grpSp>
      <p:grpSp>
        <p:nvGrpSpPr>
          <p:cNvPr id="88" name="Group 88"/>
          <p:cNvGrpSpPr/>
          <p:nvPr/>
        </p:nvGrpSpPr>
        <p:grpSpPr>
          <a:xfrm>
            <a:off x="15524234" y="2509386"/>
            <a:ext cx="1700727" cy="331142"/>
            <a:chOff x="0" y="0"/>
            <a:chExt cx="2267635" cy="441523"/>
          </a:xfrm>
        </p:grpSpPr>
        <p:sp>
          <p:nvSpPr>
            <p:cNvPr id="89" name="Freeform 89"/>
            <p:cNvSpPr/>
            <p:nvPr/>
          </p:nvSpPr>
          <p:spPr>
            <a:xfrm>
              <a:off x="0" y="0"/>
              <a:ext cx="2267635" cy="441523"/>
            </a:xfrm>
            <a:custGeom>
              <a:avLst/>
              <a:gdLst/>
              <a:ahLst/>
              <a:cxnLst/>
              <a:rect l="l" t="t" r="r" b="b"/>
              <a:pathLst>
                <a:path w="2267635" h="441523">
                  <a:moveTo>
                    <a:pt x="0" y="0"/>
                  </a:moveTo>
                  <a:lnTo>
                    <a:pt x="2267635" y="0"/>
                  </a:lnTo>
                  <a:lnTo>
                    <a:pt x="2267635" y="441523"/>
                  </a:lnTo>
                  <a:lnTo>
                    <a:pt x="0" y="441523"/>
                  </a:lnTo>
                  <a:close/>
                </a:path>
              </a:pathLst>
            </a:custGeom>
            <a:solidFill>
              <a:srgbClr val="000000">
                <a:alpha val="0"/>
              </a:srgbClr>
            </a:solidFill>
          </p:spPr>
          <p:txBody>
            <a:bodyPr/>
            <a:lstStyle/>
            <a:p>
              <a:endParaRPr lang="en-150"/>
            </a:p>
          </p:txBody>
        </p:sp>
        <p:sp>
          <p:nvSpPr>
            <p:cNvPr id="90" name="TextBox 90"/>
            <p:cNvSpPr txBox="1"/>
            <p:nvPr/>
          </p:nvSpPr>
          <p:spPr>
            <a:xfrm>
              <a:off x="0" y="9525"/>
              <a:ext cx="2267635" cy="431998"/>
            </a:xfrm>
            <a:prstGeom prst="rect">
              <a:avLst/>
            </a:prstGeom>
          </p:spPr>
          <p:txBody>
            <a:bodyPr lIns="0" tIns="0" rIns="0" bIns="0" rtlCol="0" anchor="t"/>
            <a:lstStyle/>
            <a:p>
              <a:pPr algn="ctr">
                <a:lnSpc>
                  <a:spcPts val="1799"/>
                </a:lnSpc>
              </a:pPr>
              <a:r>
                <a:rPr lang="en" sz="1498" b="1">
                  <a:solidFill>
                    <a:srgbClr val="FFFFFF"/>
                  </a:solidFill>
                  <a:latin typeface="Museo Moderno Bold"/>
                  <a:ea typeface="Museo Moderno Bold"/>
                  <a:cs typeface="Museo Moderno Bold"/>
                  <a:sym typeface="Museo Moderno Bold"/>
                </a:rPr>
                <a:t>Computer Control</a:t>
              </a:r>
            </a:p>
          </p:txBody>
        </p:sp>
      </p:grpSp>
      <p:grpSp>
        <p:nvGrpSpPr>
          <p:cNvPr id="91" name="Group 91"/>
          <p:cNvGrpSpPr/>
          <p:nvPr/>
        </p:nvGrpSpPr>
        <p:grpSpPr>
          <a:xfrm>
            <a:off x="15117397" y="2860287"/>
            <a:ext cx="2380592" cy="417513"/>
            <a:chOff x="0" y="0"/>
            <a:chExt cx="3174123" cy="556684"/>
          </a:xfrm>
        </p:grpSpPr>
        <p:sp>
          <p:nvSpPr>
            <p:cNvPr id="92" name="Freeform 92"/>
            <p:cNvSpPr/>
            <p:nvPr/>
          </p:nvSpPr>
          <p:spPr>
            <a:xfrm>
              <a:off x="0" y="0"/>
              <a:ext cx="3174123" cy="556684"/>
            </a:xfrm>
            <a:custGeom>
              <a:avLst/>
              <a:gdLst/>
              <a:ahLst/>
              <a:cxnLst/>
              <a:rect l="l" t="t" r="r" b="b"/>
              <a:pathLst>
                <a:path w="3174123" h="556684">
                  <a:moveTo>
                    <a:pt x="0" y="0"/>
                  </a:moveTo>
                  <a:lnTo>
                    <a:pt x="3174123" y="0"/>
                  </a:lnTo>
                  <a:lnTo>
                    <a:pt x="3174123" y="556684"/>
                  </a:lnTo>
                  <a:lnTo>
                    <a:pt x="0" y="556684"/>
                  </a:lnTo>
                  <a:close/>
                </a:path>
              </a:pathLst>
            </a:custGeom>
            <a:solidFill>
              <a:srgbClr val="000000">
                <a:alpha val="0"/>
              </a:srgbClr>
            </a:solidFill>
          </p:spPr>
          <p:txBody>
            <a:bodyPr/>
            <a:lstStyle/>
            <a:p>
              <a:endParaRPr lang="en-150"/>
            </a:p>
          </p:txBody>
        </p:sp>
        <p:sp>
          <p:nvSpPr>
            <p:cNvPr id="93" name="TextBox 93"/>
            <p:cNvSpPr txBox="1"/>
            <p:nvPr/>
          </p:nvSpPr>
          <p:spPr>
            <a:xfrm>
              <a:off x="0" y="-9525"/>
              <a:ext cx="3174123" cy="566209"/>
            </a:xfrm>
            <a:prstGeom prst="rect">
              <a:avLst/>
            </a:prstGeom>
          </p:spPr>
          <p:txBody>
            <a:bodyPr lIns="0" tIns="0" rIns="0" bIns="0" rtlCol="0" anchor="t"/>
            <a:lstStyle/>
            <a:p>
              <a:pPr algn="ctr">
                <a:lnSpc>
                  <a:spcPts val="1620"/>
                </a:lnSpc>
              </a:pPr>
              <a:r>
                <a:rPr lang="en" sz="1350">
                  <a:solidFill>
                    <a:srgbClr val="FFFFFF"/>
                  </a:solidFill>
                  <a:latin typeface="Roboto Medium"/>
                  <a:ea typeface="Roboto Medium"/>
                  <a:cs typeface="Roboto Medium"/>
                  <a:sym typeface="Roboto"/>
                </a:rPr>
                <a:t>Software and vulnerability management and monitoring</a:t>
              </a:r>
            </a:p>
          </p:txBody>
        </p:sp>
      </p:grpSp>
      <p:grpSp>
        <p:nvGrpSpPr>
          <p:cNvPr id="94" name="Group 94"/>
          <p:cNvGrpSpPr/>
          <p:nvPr/>
        </p:nvGrpSpPr>
        <p:grpSpPr>
          <a:xfrm>
            <a:off x="5812207" y="2503665"/>
            <a:ext cx="2311660" cy="454522"/>
            <a:chOff x="0" y="0"/>
            <a:chExt cx="3082214" cy="606029"/>
          </a:xfrm>
        </p:grpSpPr>
        <p:sp>
          <p:nvSpPr>
            <p:cNvPr id="95" name="Freeform 95"/>
            <p:cNvSpPr/>
            <p:nvPr/>
          </p:nvSpPr>
          <p:spPr>
            <a:xfrm>
              <a:off x="0" y="0"/>
              <a:ext cx="3082214" cy="606029"/>
            </a:xfrm>
            <a:custGeom>
              <a:avLst/>
              <a:gdLst/>
              <a:ahLst/>
              <a:cxnLst/>
              <a:rect l="l" t="t" r="r" b="b"/>
              <a:pathLst>
                <a:path w="3082214" h="606029">
                  <a:moveTo>
                    <a:pt x="0" y="0"/>
                  </a:moveTo>
                  <a:lnTo>
                    <a:pt x="3082214" y="0"/>
                  </a:lnTo>
                  <a:lnTo>
                    <a:pt x="3082214" y="606029"/>
                  </a:lnTo>
                  <a:lnTo>
                    <a:pt x="0" y="606029"/>
                  </a:lnTo>
                  <a:close/>
                </a:path>
              </a:pathLst>
            </a:custGeom>
            <a:solidFill>
              <a:srgbClr val="000000">
                <a:alpha val="0"/>
              </a:srgbClr>
            </a:solidFill>
          </p:spPr>
          <p:txBody>
            <a:bodyPr/>
            <a:lstStyle/>
            <a:p>
              <a:endParaRPr lang="en-150"/>
            </a:p>
          </p:txBody>
        </p:sp>
        <p:sp>
          <p:nvSpPr>
            <p:cNvPr id="96" name="TextBox 96"/>
            <p:cNvSpPr txBox="1"/>
            <p:nvPr/>
          </p:nvSpPr>
          <p:spPr>
            <a:xfrm>
              <a:off x="0" y="9525"/>
              <a:ext cx="3082214" cy="596504"/>
            </a:xfrm>
            <a:prstGeom prst="rect">
              <a:avLst/>
            </a:prstGeom>
          </p:spPr>
          <p:txBody>
            <a:bodyPr lIns="0" tIns="0" rIns="0" bIns="0" rtlCol="0" anchor="t"/>
            <a:lstStyle/>
            <a:p>
              <a:pPr algn="ctr">
                <a:lnSpc>
                  <a:spcPts val="1799"/>
                </a:lnSpc>
              </a:pPr>
              <a:r>
                <a:rPr lang="en" sz="1498" b="1">
                  <a:solidFill>
                    <a:srgbClr val="FFFFFF"/>
                  </a:solidFill>
                  <a:latin typeface="Museo Moderno Bold"/>
                  <a:ea typeface="Museo Moderno Bold"/>
                  <a:cs typeface="Museo Moderno Bold"/>
                  <a:sym typeface="Museo Moderno Bold"/>
                </a:rPr>
                <a:t>Automation Devices Management</a:t>
              </a:r>
            </a:p>
          </p:txBody>
        </p:sp>
      </p:grpSp>
      <p:grpSp>
        <p:nvGrpSpPr>
          <p:cNvPr id="97" name="Group 97"/>
          <p:cNvGrpSpPr/>
          <p:nvPr/>
        </p:nvGrpSpPr>
        <p:grpSpPr>
          <a:xfrm>
            <a:off x="5680045" y="2976435"/>
            <a:ext cx="2575985" cy="417512"/>
            <a:chOff x="0" y="0"/>
            <a:chExt cx="3434647" cy="556683"/>
          </a:xfrm>
        </p:grpSpPr>
        <p:sp>
          <p:nvSpPr>
            <p:cNvPr id="98" name="Freeform 98"/>
            <p:cNvSpPr/>
            <p:nvPr/>
          </p:nvSpPr>
          <p:spPr>
            <a:xfrm>
              <a:off x="0" y="0"/>
              <a:ext cx="3434647" cy="556683"/>
            </a:xfrm>
            <a:custGeom>
              <a:avLst/>
              <a:gdLst/>
              <a:ahLst/>
              <a:cxnLst/>
              <a:rect l="l" t="t" r="r" b="b"/>
              <a:pathLst>
                <a:path w="3434647" h="556683">
                  <a:moveTo>
                    <a:pt x="0" y="0"/>
                  </a:moveTo>
                  <a:lnTo>
                    <a:pt x="3434647" y="0"/>
                  </a:lnTo>
                  <a:lnTo>
                    <a:pt x="3434647" y="556683"/>
                  </a:lnTo>
                  <a:lnTo>
                    <a:pt x="0" y="556683"/>
                  </a:lnTo>
                  <a:close/>
                </a:path>
              </a:pathLst>
            </a:custGeom>
            <a:solidFill>
              <a:srgbClr val="000000">
                <a:alpha val="0"/>
              </a:srgbClr>
            </a:solidFill>
          </p:spPr>
          <p:txBody>
            <a:bodyPr/>
            <a:lstStyle/>
            <a:p>
              <a:endParaRPr lang="en-150"/>
            </a:p>
          </p:txBody>
        </p:sp>
        <p:sp>
          <p:nvSpPr>
            <p:cNvPr id="99" name="TextBox 99"/>
            <p:cNvSpPr txBox="1"/>
            <p:nvPr/>
          </p:nvSpPr>
          <p:spPr>
            <a:xfrm>
              <a:off x="0" y="-9525"/>
              <a:ext cx="3434647" cy="566208"/>
            </a:xfrm>
            <a:prstGeom prst="rect">
              <a:avLst/>
            </a:prstGeom>
          </p:spPr>
          <p:txBody>
            <a:bodyPr lIns="0" tIns="0" rIns="0" bIns="0" rtlCol="0" anchor="t"/>
            <a:lstStyle/>
            <a:p>
              <a:pPr algn="ctr">
                <a:lnSpc>
                  <a:spcPts val="1620"/>
                </a:lnSpc>
              </a:pPr>
              <a:r>
                <a:rPr lang="en" sz="1350">
                  <a:solidFill>
                    <a:srgbClr val="FFFFFF"/>
                  </a:solidFill>
                  <a:latin typeface="Roboto Medium"/>
                  <a:ea typeface="Roboto Medium"/>
                  <a:cs typeface="Roboto Medium"/>
                  <a:sym typeface="Roboto"/>
                </a:rPr>
                <a:t>Management of multiple devices that are part of the Workspace</a:t>
              </a:r>
            </a:p>
          </p:txBody>
        </p:sp>
      </p:grpSp>
      <p:grpSp>
        <p:nvGrpSpPr>
          <p:cNvPr id="100" name="Group 100"/>
          <p:cNvGrpSpPr/>
          <p:nvPr/>
        </p:nvGrpSpPr>
        <p:grpSpPr>
          <a:xfrm>
            <a:off x="8921417" y="2460409"/>
            <a:ext cx="2380592" cy="454521"/>
            <a:chOff x="0" y="0"/>
            <a:chExt cx="3174123" cy="606028"/>
          </a:xfrm>
        </p:grpSpPr>
        <p:sp>
          <p:nvSpPr>
            <p:cNvPr id="101" name="Freeform 101"/>
            <p:cNvSpPr/>
            <p:nvPr/>
          </p:nvSpPr>
          <p:spPr>
            <a:xfrm>
              <a:off x="0" y="0"/>
              <a:ext cx="3174123" cy="606028"/>
            </a:xfrm>
            <a:custGeom>
              <a:avLst/>
              <a:gdLst/>
              <a:ahLst/>
              <a:cxnLst/>
              <a:rect l="l" t="t" r="r" b="b"/>
              <a:pathLst>
                <a:path w="3174123" h="606028">
                  <a:moveTo>
                    <a:pt x="0" y="0"/>
                  </a:moveTo>
                  <a:lnTo>
                    <a:pt x="3174123" y="0"/>
                  </a:lnTo>
                  <a:lnTo>
                    <a:pt x="3174123" y="606028"/>
                  </a:lnTo>
                  <a:lnTo>
                    <a:pt x="0" y="606028"/>
                  </a:lnTo>
                  <a:close/>
                </a:path>
              </a:pathLst>
            </a:custGeom>
            <a:solidFill>
              <a:srgbClr val="000000">
                <a:alpha val="0"/>
              </a:srgbClr>
            </a:solidFill>
          </p:spPr>
          <p:txBody>
            <a:bodyPr/>
            <a:lstStyle/>
            <a:p>
              <a:endParaRPr lang="en-150"/>
            </a:p>
          </p:txBody>
        </p:sp>
        <p:sp>
          <p:nvSpPr>
            <p:cNvPr id="102" name="TextBox 102"/>
            <p:cNvSpPr txBox="1"/>
            <p:nvPr/>
          </p:nvSpPr>
          <p:spPr>
            <a:xfrm>
              <a:off x="0" y="9525"/>
              <a:ext cx="3174123" cy="596503"/>
            </a:xfrm>
            <a:prstGeom prst="rect">
              <a:avLst/>
            </a:prstGeom>
          </p:spPr>
          <p:txBody>
            <a:bodyPr lIns="0" tIns="0" rIns="0" bIns="0" rtlCol="0" anchor="t"/>
            <a:lstStyle/>
            <a:p>
              <a:pPr algn="ctr">
                <a:lnSpc>
                  <a:spcPts val="1799"/>
                </a:lnSpc>
              </a:pPr>
              <a:r>
                <a:rPr lang="en" sz="1498" b="1">
                  <a:solidFill>
                    <a:srgbClr val="FFFFFF"/>
                  </a:solidFill>
                  <a:latin typeface="Museo Moderno Bold"/>
                  <a:ea typeface="Museo Moderno Bold"/>
                  <a:cs typeface="Museo Moderno Bold"/>
                  <a:sym typeface="Museo Moderno Bold"/>
                </a:rPr>
                <a:t>Personal Devices Management</a:t>
              </a:r>
            </a:p>
          </p:txBody>
        </p:sp>
      </p:grpSp>
      <p:grpSp>
        <p:nvGrpSpPr>
          <p:cNvPr id="103" name="Group 103"/>
          <p:cNvGrpSpPr/>
          <p:nvPr/>
        </p:nvGrpSpPr>
        <p:grpSpPr>
          <a:xfrm>
            <a:off x="8742111" y="2981605"/>
            <a:ext cx="2592470" cy="417513"/>
            <a:chOff x="0" y="0"/>
            <a:chExt cx="3456627" cy="556684"/>
          </a:xfrm>
        </p:grpSpPr>
        <p:sp>
          <p:nvSpPr>
            <p:cNvPr id="104" name="Freeform 104"/>
            <p:cNvSpPr/>
            <p:nvPr/>
          </p:nvSpPr>
          <p:spPr>
            <a:xfrm>
              <a:off x="0" y="0"/>
              <a:ext cx="3456627" cy="556684"/>
            </a:xfrm>
            <a:custGeom>
              <a:avLst/>
              <a:gdLst/>
              <a:ahLst/>
              <a:cxnLst/>
              <a:rect l="l" t="t" r="r" b="b"/>
              <a:pathLst>
                <a:path w="3456627" h="556684">
                  <a:moveTo>
                    <a:pt x="0" y="0"/>
                  </a:moveTo>
                  <a:lnTo>
                    <a:pt x="3456627" y="0"/>
                  </a:lnTo>
                  <a:lnTo>
                    <a:pt x="3456627" y="556684"/>
                  </a:lnTo>
                  <a:lnTo>
                    <a:pt x="0" y="556684"/>
                  </a:lnTo>
                  <a:close/>
                </a:path>
              </a:pathLst>
            </a:custGeom>
            <a:solidFill>
              <a:srgbClr val="000000">
                <a:alpha val="0"/>
              </a:srgbClr>
            </a:solidFill>
          </p:spPr>
          <p:txBody>
            <a:bodyPr/>
            <a:lstStyle/>
            <a:p>
              <a:endParaRPr lang="en-150"/>
            </a:p>
          </p:txBody>
        </p:sp>
        <p:sp>
          <p:nvSpPr>
            <p:cNvPr id="105" name="TextBox 105"/>
            <p:cNvSpPr txBox="1"/>
            <p:nvPr/>
          </p:nvSpPr>
          <p:spPr>
            <a:xfrm>
              <a:off x="0" y="-9525"/>
              <a:ext cx="3456627" cy="566209"/>
            </a:xfrm>
            <a:prstGeom prst="rect">
              <a:avLst/>
            </a:prstGeom>
          </p:spPr>
          <p:txBody>
            <a:bodyPr lIns="0" tIns="0" rIns="0" bIns="0" rtlCol="0" anchor="t"/>
            <a:lstStyle/>
            <a:p>
              <a:pPr algn="ctr">
                <a:lnSpc>
                  <a:spcPts val="1620"/>
                </a:lnSpc>
              </a:pPr>
              <a:r>
                <a:rPr lang="en" sz="1350">
                  <a:solidFill>
                    <a:srgbClr val="FFFFFF"/>
                  </a:solidFill>
                  <a:latin typeface="Roboto Medium"/>
                  <a:ea typeface="Roboto Medium"/>
                  <a:cs typeface="Roboto Medium"/>
                  <a:sym typeface="Roboto"/>
                </a:rPr>
                <a:t>Management of desktops and laptops that are part of the Workspace</a:t>
              </a:r>
            </a:p>
          </p:txBody>
        </p:sp>
      </p:grpSp>
      <p:grpSp>
        <p:nvGrpSpPr>
          <p:cNvPr id="106" name="Group 106"/>
          <p:cNvGrpSpPr/>
          <p:nvPr/>
        </p:nvGrpSpPr>
        <p:grpSpPr>
          <a:xfrm>
            <a:off x="12572100" y="2529347"/>
            <a:ext cx="1460848" cy="331142"/>
            <a:chOff x="0" y="0"/>
            <a:chExt cx="1861388" cy="421936"/>
          </a:xfrm>
        </p:grpSpPr>
        <p:sp>
          <p:nvSpPr>
            <p:cNvPr id="107" name="Freeform 107"/>
            <p:cNvSpPr/>
            <p:nvPr/>
          </p:nvSpPr>
          <p:spPr>
            <a:xfrm>
              <a:off x="0" y="0"/>
              <a:ext cx="1861388" cy="421936"/>
            </a:xfrm>
            <a:custGeom>
              <a:avLst/>
              <a:gdLst/>
              <a:ahLst/>
              <a:cxnLst/>
              <a:rect l="l" t="t" r="r" b="b"/>
              <a:pathLst>
                <a:path w="1861388" h="421936">
                  <a:moveTo>
                    <a:pt x="0" y="0"/>
                  </a:moveTo>
                  <a:lnTo>
                    <a:pt x="1861388" y="0"/>
                  </a:lnTo>
                  <a:lnTo>
                    <a:pt x="1861388" y="421936"/>
                  </a:lnTo>
                  <a:lnTo>
                    <a:pt x="0" y="421936"/>
                  </a:lnTo>
                  <a:close/>
                </a:path>
              </a:pathLst>
            </a:custGeom>
            <a:solidFill>
              <a:srgbClr val="000000">
                <a:alpha val="0"/>
              </a:srgbClr>
            </a:solidFill>
          </p:spPr>
          <p:txBody>
            <a:bodyPr/>
            <a:lstStyle/>
            <a:p>
              <a:endParaRPr lang="en-150"/>
            </a:p>
          </p:txBody>
        </p:sp>
        <p:sp>
          <p:nvSpPr>
            <p:cNvPr id="108" name="TextBox 108"/>
            <p:cNvSpPr txBox="1"/>
            <p:nvPr/>
          </p:nvSpPr>
          <p:spPr>
            <a:xfrm>
              <a:off x="0" y="9525"/>
              <a:ext cx="1861388" cy="412411"/>
            </a:xfrm>
            <a:prstGeom prst="rect">
              <a:avLst/>
            </a:prstGeom>
          </p:spPr>
          <p:txBody>
            <a:bodyPr lIns="0" tIns="0" rIns="0" bIns="0" rtlCol="0" anchor="t"/>
            <a:lstStyle/>
            <a:p>
              <a:pPr algn="ctr">
                <a:lnSpc>
                  <a:spcPts val="1799"/>
                </a:lnSpc>
              </a:pPr>
              <a:r>
                <a:rPr lang="en" sz="1498" b="1">
                  <a:solidFill>
                    <a:srgbClr val="FFFFFF"/>
                  </a:solidFill>
                  <a:latin typeface="Museo Moderno Bold"/>
                  <a:ea typeface="Museo Moderno Bold"/>
                  <a:cs typeface="Museo Moderno Bold"/>
                  <a:sym typeface="Museo Moderno Bold"/>
                </a:rPr>
                <a:t>Print Control</a:t>
              </a:r>
            </a:p>
          </p:txBody>
        </p:sp>
      </p:grpSp>
      <p:grpSp>
        <p:nvGrpSpPr>
          <p:cNvPr id="109" name="Group 109"/>
          <p:cNvGrpSpPr/>
          <p:nvPr/>
        </p:nvGrpSpPr>
        <p:grpSpPr>
          <a:xfrm>
            <a:off x="11824123" y="2849968"/>
            <a:ext cx="2636049" cy="417513"/>
            <a:chOff x="0" y="0"/>
            <a:chExt cx="3514732" cy="556683"/>
          </a:xfrm>
        </p:grpSpPr>
        <p:sp>
          <p:nvSpPr>
            <p:cNvPr id="110" name="Freeform 110"/>
            <p:cNvSpPr/>
            <p:nvPr/>
          </p:nvSpPr>
          <p:spPr>
            <a:xfrm>
              <a:off x="0" y="0"/>
              <a:ext cx="3514732" cy="556683"/>
            </a:xfrm>
            <a:custGeom>
              <a:avLst/>
              <a:gdLst/>
              <a:ahLst/>
              <a:cxnLst/>
              <a:rect l="l" t="t" r="r" b="b"/>
              <a:pathLst>
                <a:path w="3514732" h="556683">
                  <a:moveTo>
                    <a:pt x="0" y="0"/>
                  </a:moveTo>
                  <a:lnTo>
                    <a:pt x="3514732" y="0"/>
                  </a:lnTo>
                  <a:lnTo>
                    <a:pt x="3514732" y="556683"/>
                  </a:lnTo>
                  <a:lnTo>
                    <a:pt x="0" y="556683"/>
                  </a:lnTo>
                  <a:close/>
                </a:path>
              </a:pathLst>
            </a:custGeom>
            <a:solidFill>
              <a:srgbClr val="000000">
                <a:alpha val="0"/>
              </a:srgbClr>
            </a:solidFill>
          </p:spPr>
          <p:txBody>
            <a:bodyPr/>
            <a:lstStyle/>
            <a:p>
              <a:endParaRPr lang="en-150"/>
            </a:p>
          </p:txBody>
        </p:sp>
        <p:sp>
          <p:nvSpPr>
            <p:cNvPr id="111" name="TextBox 111"/>
            <p:cNvSpPr txBox="1"/>
            <p:nvPr/>
          </p:nvSpPr>
          <p:spPr>
            <a:xfrm>
              <a:off x="0" y="-9525"/>
              <a:ext cx="3514732" cy="566208"/>
            </a:xfrm>
            <a:prstGeom prst="rect">
              <a:avLst/>
            </a:prstGeom>
          </p:spPr>
          <p:txBody>
            <a:bodyPr lIns="0" tIns="0" rIns="0" bIns="0" rtlCol="0" anchor="t"/>
            <a:lstStyle/>
            <a:p>
              <a:pPr algn="ctr">
                <a:lnSpc>
                  <a:spcPts val="1620"/>
                </a:lnSpc>
              </a:pPr>
              <a:r>
                <a:rPr lang="en" sz="1350">
                  <a:solidFill>
                    <a:srgbClr val="FFFFFF"/>
                  </a:solidFill>
                  <a:latin typeface="Roboto Medium"/>
                  <a:ea typeface="Roboto Medium"/>
                  <a:cs typeface="Roboto Medium"/>
                  <a:sym typeface="Roboto"/>
                </a:rPr>
                <a:t>Management and Governance of printing and scanning jobs</a:t>
              </a:r>
            </a:p>
          </p:txBody>
        </p:sp>
      </p:grpSp>
      <p:grpSp>
        <p:nvGrpSpPr>
          <p:cNvPr id="112" name="Group 112"/>
          <p:cNvGrpSpPr/>
          <p:nvPr/>
        </p:nvGrpSpPr>
        <p:grpSpPr>
          <a:xfrm>
            <a:off x="15062274" y="3977066"/>
            <a:ext cx="2234776" cy="1928025"/>
            <a:chOff x="-40779" y="-35838"/>
            <a:chExt cx="2185552" cy="2570699"/>
          </a:xfrm>
        </p:grpSpPr>
        <p:sp>
          <p:nvSpPr>
            <p:cNvPr id="113" name="Freeform 113"/>
            <p:cNvSpPr/>
            <p:nvPr/>
          </p:nvSpPr>
          <p:spPr>
            <a:xfrm>
              <a:off x="0" y="0"/>
              <a:ext cx="2144773" cy="2534861"/>
            </a:xfrm>
            <a:custGeom>
              <a:avLst/>
              <a:gdLst/>
              <a:ahLst/>
              <a:cxnLst/>
              <a:rect l="l" t="t" r="r" b="b"/>
              <a:pathLst>
                <a:path w="2144773" h="2534861">
                  <a:moveTo>
                    <a:pt x="0" y="0"/>
                  </a:moveTo>
                  <a:lnTo>
                    <a:pt x="2144773" y="0"/>
                  </a:lnTo>
                  <a:lnTo>
                    <a:pt x="2144773" y="2534861"/>
                  </a:lnTo>
                  <a:lnTo>
                    <a:pt x="0" y="2534861"/>
                  </a:lnTo>
                  <a:close/>
                </a:path>
              </a:pathLst>
            </a:custGeom>
            <a:solidFill>
              <a:srgbClr val="000000">
                <a:alpha val="0"/>
              </a:srgbClr>
            </a:solidFill>
          </p:spPr>
          <p:txBody>
            <a:bodyPr/>
            <a:lstStyle/>
            <a:p>
              <a:endParaRPr lang="en-150"/>
            </a:p>
          </p:txBody>
        </p:sp>
        <p:sp>
          <p:nvSpPr>
            <p:cNvPr id="114" name="TextBox 114"/>
            <p:cNvSpPr txBox="1"/>
            <p:nvPr/>
          </p:nvSpPr>
          <p:spPr>
            <a:xfrm>
              <a:off x="-40779" y="-35838"/>
              <a:ext cx="2144773" cy="2553911"/>
            </a:xfrm>
            <a:prstGeom prst="rect">
              <a:avLst/>
            </a:prstGeom>
          </p:spPr>
          <p:txBody>
            <a:bodyPr lIns="0" tIns="0" rIns="0" bIns="0" rtlCol="0" anchor="t"/>
            <a:lstStyle/>
            <a:p>
              <a:pPr algn="l">
                <a:lnSpc>
                  <a:spcPts val="1708"/>
                </a:lnSpc>
              </a:pPr>
              <a:r>
                <a:rPr lang="en" sz="1399" dirty="0">
                  <a:solidFill>
                    <a:srgbClr val="000000"/>
                  </a:solidFill>
                  <a:latin typeface="Roboto Medium"/>
                  <a:ea typeface="Roboto Medium"/>
                  <a:cs typeface="Roboto Medium"/>
                  <a:sym typeface="Roboto"/>
                </a:rPr>
                <a:t>Software </a:t>
              </a:r>
              <a:r>
                <a:rPr lang="en" sz="1399" dirty="0" err="1">
                  <a:solidFill>
                    <a:srgbClr val="000000"/>
                  </a:solidFill>
                  <a:latin typeface="Roboto Medium"/>
                  <a:ea typeface="Roboto Medium"/>
                  <a:cs typeface="Roboto Medium"/>
                  <a:sym typeface="Roboto"/>
                </a:rPr>
                <a:t>Inventory </a:t>
              </a:r>
              <a:r>
                <a:rPr lang="en" sz="1399" dirty="0">
                  <a:solidFill>
                    <a:srgbClr val="000000"/>
                  </a:solidFill>
                  <a:latin typeface="Roboto Medium"/>
                  <a:ea typeface="Roboto Medium"/>
                  <a:cs typeface="Roboto Medium"/>
                  <a:sym typeface="Roboto"/>
                </a:rPr>
                <a:t>and </a:t>
              </a:r>
              <a:r>
                <a:rPr lang="en" sz="1399" dirty="0" err="1">
                  <a:solidFill>
                    <a:srgbClr val="000000"/>
                  </a:solidFill>
                  <a:latin typeface="Roboto Medium"/>
                  <a:ea typeface="Roboto Medium"/>
                  <a:cs typeface="Roboto Medium"/>
                  <a:sym typeface="Roboto"/>
                </a:rPr>
                <a:t>Monitoring</a:t>
              </a:r>
            </a:p>
            <a:p>
              <a:pPr algn="l">
                <a:lnSpc>
                  <a:spcPts val="1708"/>
                </a:lnSpc>
              </a:pPr>
              <a:endParaRPr lang="en-US" sz="1399" dirty="0">
                <a:solidFill>
                  <a:srgbClr val="000000"/>
                </a:solidFill>
                <a:latin typeface="Roboto Medium"/>
                <a:ea typeface="Roboto Medium"/>
                <a:cs typeface="Roboto Medium"/>
                <a:sym typeface="Roboto"/>
              </a:endParaRPr>
            </a:p>
            <a:p>
              <a:pPr algn="l">
                <a:lnSpc>
                  <a:spcPts val="1708"/>
                </a:lnSpc>
              </a:pPr>
              <a:r>
                <a:rPr lang="en" sz="1399" dirty="0" err="1">
                  <a:solidFill>
                    <a:srgbClr val="000000"/>
                  </a:solidFill>
                  <a:latin typeface="Roboto Medium"/>
                  <a:ea typeface="Roboto Medium"/>
                  <a:cs typeface="Roboto Medium"/>
                  <a:sym typeface="Roboto"/>
                </a:rPr>
                <a:t>Geolocation</a:t>
              </a:r>
              <a:r>
                <a:rPr lang="en" sz="1399" dirty="0">
                  <a:solidFill>
                    <a:srgbClr val="000000"/>
                  </a:solidFill>
                  <a:latin typeface="Roboto Medium"/>
                  <a:ea typeface="Roboto Medium"/>
                  <a:cs typeface="Roboto Medium"/>
                  <a:sym typeface="Roboto"/>
                </a:rPr>
                <a:t> </a:t>
              </a:r>
              <a:r>
                <a:rPr lang="en" sz="1399" dirty="0" err="1">
                  <a:solidFill>
                    <a:srgbClr val="000000"/>
                  </a:solidFill>
                  <a:latin typeface="Roboto Medium"/>
                  <a:ea typeface="Roboto Medium"/>
                  <a:cs typeface="Roboto Medium"/>
                  <a:sym typeface="Roboto"/>
                </a:rPr>
                <a:t>Advanced</a:t>
              </a:r>
              <a:endParaRPr lang="en-US" sz="1399" dirty="0">
                <a:solidFill>
                  <a:srgbClr val="000000"/>
                </a:solidFill>
                <a:latin typeface="Roboto Medium"/>
                <a:ea typeface="Roboto Medium"/>
                <a:cs typeface="Roboto Medium"/>
                <a:sym typeface="Roboto"/>
              </a:endParaRPr>
            </a:p>
            <a:p>
              <a:pPr algn="l">
                <a:lnSpc>
                  <a:spcPts val="1708"/>
                </a:lnSpc>
              </a:pPr>
              <a:endParaRPr lang="en-US" sz="1399" dirty="0">
                <a:solidFill>
                  <a:srgbClr val="000000"/>
                </a:solidFill>
                <a:latin typeface="Roboto Medium"/>
                <a:ea typeface="Roboto Medium"/>
                <a:cs typeface="Roboto Medium"/>
                <a:sym typeface="Roboto"/>
              </a:endParaRPr>
            </a:p>
            <a:p>
              <a:pPr algn="l">
                <a:lnSpc>
                  <a:spcPts val="1708"/>
                </a:lnSpc>
              </a:pPr>
              <a:r>
                <a:rPr lang="en" sz="1399" dirty="0">
                  <a:solidFill>
                    <a:srgbClr val="000000"/>
                  </a:solidFill>
                  <a:latin typeface="Roboto Medium"/>
                  <a:ea typeface="Roboto Medium"/>
                  <a:cs typeface="Roboto Medium"/>
                  <a:sym typeface="Roboto"/>
                </a:rPr>
                <a:t>Vulnerability </a:t>
              </a:r>
              <a:r>
                <a:rPr lang="en" sz="1399" dirty="0" err="1">
                  <a:solidFill>
                    <a:srgbClr val="000000"/>
                  </a:solidFill>
                  <a:latin typeface="Roboto Medium"/>
                  <a:ea typeface="Roboto Medium"/>
                  <a:cs typeface="Roboto Medium"/>
                  <a:sym typeface="Roboto"/>
                </a:rPr>
                <a:t>Monitoring​</a:t>
              </a:r>
              <a:endParaRPr lang="en-US" sz="1399" dirty="0">
                <a:solidFill>
                  <a:srgbClr val="000000"/>
                </a:solidFill>
                <a:latin typeface="Roboto Medium"/>
                <a:ea typeface="Roboto Medium"/>
                <a:cs typeface="Roboto Medium"/>
                <a:sym typeface="Roboto"/>
              </a:endParaRPr>
            </a:p>
          </p:txBody>
        </p:sp>
      </p:grpSp>
      <p:grpSp>
        <p:nvGrpSpPr>
          <p:cNvPr id="115" name="Group 115"/>
          <p:cNvGrpSpPr/>
          <p:nvPr/>
        </p:nvGrpSpPr>
        <p:grpSpPr>
          <a:xfrm>
            <a:off x="321032" y="8203812"/>
            <a:ext cx="1858624" cy="1132872"/>
            <a:chOff x="-181667" y="-66288"/>
            <a:chExt cx="2478166" cy="1510496"/>
          </a:xfrm>
        </p:grpSpPr>
        <p:sp>
          <p:nvSpPr>
            <p:cNvPr id="116" name="Freeform 116"/>
            <p:cNvSpPr/>
            <p:nvPr/>
          </p:nvSpPr>
          <p:spPr>
            <a:xfrm>
              <a:off x="0" y="0"/>
              <a:ext cx="2296499" cy="1444208"/>
            </a:xfrm>
            <a:custGeom>
              <a:avLst/>
              <a:gdLst/>
              <a:ahLst/>
              <a:cxnLst/>
              <a:rect l="l" t="t" r="r" b="b"/>
              <a:pathLst>
                <a:path w="2296499" h="1444208">
                  <a:moveTo>
                    <a:pt x="0" y="0"/>
                  </a:moveTo>
                  <a:lnTo>
                    <a:pt x="2296499" y="0"/>
                  </a:lnTo>
                  <a:lnTo>
                    <a:pt x="2296499" y="1444208"/>
                  </a:lnTo>
                  <a:lnTo>
                    <a:pt x="0" y="1444208"/>
                  </a:lnTo>
                  <a:close/>
                </a:path>
              </a:pathLst>
            </a:custGeom>
            <a:solidFill>
              <a:srgbClr val="000000">
                <a:alpha val="0"/>
              </a:srgbClr>
            </a:solidFill>
          </p:spPr>
          <p:txBody>
            <a:bodyPr/>
            <a:lstStyle/>
            <a:p>
              <a:endParaRPr lang="en-150"/>
            </a:p>
          </p:txBody>
        </p:sp>
        <p:sp>
          <p:nvSpPr>
            <p:cNvPr id="117" name="TextBox 117"/>
            <p:cNvSpPr txBox="1"/>
            <p:nvPr/>
          </p:nvSpPr>
          <p:spPr>
            <a:xfrm>
              <a:off x="-181667" y="-66288"/>
              <a:ext cx="2296499" cy="1444208"/>
            </a:xfrm>
            <a:prstGeom prst="rect">
              <a:avLst/>
            </a:prstGeom>
          </p:spPr>
          <p:txBody>
            <a:bodyPr lIns="0" tIns="0" rIns="0" bIns="0" rtlCol="0" anchor="t"/>
            <a:lstStyle/>
            <a:p>
              <a:pPr algn="r">
                <a:lnSpc>
                  <a:spcPts val="2158"/>
                </a:lnSpc>
              </a:pPr>
              <a:r>
                <a:rPr lang="en" sz="1800" dirty="0">
                  <a:solidFill>
                    <a:srgbClr val="9224B2"/>
                  </a:solidFill>
                  <a:latin typeface="Museo Moderno"/>
                  <a:ea typeface="Museo Moderno"/>
                  <a:cs typeface="Museo Moderno"/>
                  <a:sym typeface="Museo Moderno"/>
                </a:rPr>
                <a:t>Essentials</a:t>
              </a:r>
            </a:p>
            <a:p>
              <a:pPr algn="r">
                <a:lnSpc>
                  <a:spcPts val="1438"/>
                </a:lnSpc>
              </a:pPr>
              <a:r>
                <a:rPr lang="en" sz="1200" dirty="0" err="1">
                  <a:solidFill>
                    <a:srgbClr val="000000"/>
                  </a:solidFill>
                  <a:latin typeface="Roboto Medium"/>
                  <a:ea typeface="Roboto Medium"/>
                  <a:cs typeface="Roboto Medium"/>
                  <a:sym typeface="Roboto"/>
                </a:rPr>
                <a:t>Foundation </a:t>
              </a:r>
              <a:r>
                <a:rPr lang="en" sz="1200" dirty="0">
                  <a:solidFill>
                    <a:srgbClr val="000000"/>
                  </a:solidFill>
                  <a:latin typeface="Roboto Medium"/>
                  <a:ea typeface="Roboto Medium"/>
                  <a:cs typeface="Roboto Medium"/>
                  <a:sym typeface="Roboto"/>
                </a:rPr>
                <a:t>of </a:t>
              </a:r>
              <a:r>
                <a:rPr lang="en" sz="1200" dirty="0" err="1">
                  <a:solidFill>
                    <a:srgbClr val="000000"/>
                  </a:solidFill>
                  <a:latin typeface="Roboto Medium"/>
                  <a:ea typeface="Roboto Medium"/>
                  <a:cs typeface="Roboto Medium"/>
                  <a:sym typeface="Roboto"/>
                </a:rPr>
                <a:t>the </a:t>
              </a:r>
              <a:r>
                <a:rPr lang="en" sz="1200" dirty="0">
                  <a:solidFill>
                    <a:srgbClr val="000000"/>
                  </a:solidFill>
                  <a:latin typeface="Roboto Medium"/>
                  <a:ea typeface="Roboto Medium"/>
                  <a:cs typeface="Roboto Medium"/>
                  <a:sym typeface="Roboto"/>
                </a:rPr>
                <a:t>platform </a:t>
              </a:r>
              <a:r>
                <a:rPr lang="en" sz="1200" dirty="0" err="1">
                  <a:solidFill>
                    <a:srgbClr val="000000"/>
                  </a:solidFill>
                  <a:latin typeface="Roboto Medium"/>
                  <a:ea typeface="Roboto Medium"/>
                  <a:cs typeface="Roboto Medium"/>
                  <a:sym typeface="Roboto"/>
                </a:rPr>
                <a:t>architecture </a:t>
              </a:r>
              <a:r>
                <a:rPr lang="en" sz="1200" dirty="0">
                  <a:solidFill>
                    <a:srgbClr val="000000"/>
                  </a:solidFill>
                  <a:latin typeface="Roboto Medium"/>
                  <a:ea typeface="Roboto Medium"/>
                  <a:cs typeface="Roboto Medium"/>
                  <a:sym typeface="Roboto"/>
                </a:rPr>
                <a:t>that </a:t>
              </a:r>
              <a:r>
                <a:rPr lang="en" sz="1200" dirty="0" err="1">
                  <a:solidFill>
                    <a:srgbClr val="000000"/>
                  </a:solidFill>
                  <a:latin typeface="Roboto Medium"/>
                  <a:ea typeface="Roboto Medium"/>
                  <a:cs typeface="Roboto Medium"/>
                  <a:sym typeface="Roboto"/>
                </a:rPr>
                <a:t>underpins</a:t>
              </a:r>
              <a:r>
                <a:rPr lang="en" sz="1200" dirty="0">
                  <a:solidFill>
                    <a:srgbClr val="000000"/>
                  </a:solidFill>
                  <a:latin typeface="Roboto Medium"/>
                  <a:ea typeface="Roboto Medium"/>
                  <a:cs typeface="Roboto Medium"/>
                  <a:sym typeface="Roboto"/>
                </a:rPr>
                <a:t> </a:t>
              </a:r>
              <a:r>
                <a:rPr lang="en" sz="1200" dirty="0" err="1">
                  <a:solidFill>
                    <a:srgbClr val="000000"/>
                  </a:solidFill>
                  <a:latin typeface="Roboto Medium"/>
                  <a:ea typeface="Roboto Medium"/>
                  <a:cs typeface="Roboto Medium"/>
                  <a:sym typeface="Roboto"/>
                </a:rPr>
                <a:t>all</a:t>
              </a:r>
              <a:r>
                <a:rPr lang="en" sz="1200" dirty="0">
                  <a:solidFill>
                    <a:srgbClr val="000000"/>
                  </a:solidFill>
                  <a:latin typeface="Roboto Medium"/>
                  <a:ea typeface="Roboto Medium"/>
                  <a:cs typeface="Roboto Medium"/>
                  <a:sym typeface="Roboto"/>
                </a:rPr>
                <a:t> </a:t>
              </a:r>
              <a:r>
                <a:rPr lang="en" sz="1200" dirty="0" err="1">
                  <a:solidFill>
                    <a:srgbClr val="000000"/>
                  </a:solidFill>
                  <a:latin typeface="Roboto Medium"/>
                  <a:ea typeface="Roboto Medium"/>
                  <a:cs typeface="Roboto Medium"/>
                  <a:sym typeface="Roboto"/>
                </a:rPr>
                <a:t>you</a:t>
              </a:r>
              <a:r>
                <a:rPr lang="en" sz="1200" dirty="0">
                  <a:solidFill>
                    <a:srgbClr val="000000"/>
                  </a:solidFill>
                  <a:latin typeface="Roboto Medium"/>
                  <a:ea typeface="Roboto Medium"/>
                  <a:cs typeface="Roboto Medium"/>
                  <a:sym typeface="Roboto"/>
                </a:rPr>
                <a:t> </a:t>
              </a:r>
              <a:r>
                <a:rPr lang="en" sz="1200" dirty="0" err="1">
                  <a:solidFill>
                    <a:srgbClr val="000000"/>
                  </a:solidFill>
                  <a:latin typeface="Roboto Medium"/>
                  <a:ea typeface="Roboto Medium"/>
                  <a:cs typeface="Roboto Medium"/>
                  <a:sym typeface="Roboto"/>
                </a:rPr>
                <a:t>modules</a:t>
              </a:r>
              <a:endParaRPr lang="en-US" sz="1200" dirty="0">
                <a:solidFill>
                  <a:srgbClr val="000000"/>
                </a:solidFill>
                <a:latin typeface="Roboto Medium"/>
                <a:ea typeface="Roboto Medium"/>
                <a:cs typeface="Roboto Medium"/>
                <a:sym typeface="Roboto"/>
              </a:endParaRPr>
            </a:p>
          </p:txBody>
        </p:sp>
      </p:grpSp>
      <p:grpSp>
        <p:nvGrpSpPr>
          <p:cNvPr id="118" name="Group 118"/>
          <p:cNvGrpSpPr/>
          <p:nvPr/>
        </p:nvGrpSpPr>
        <p:grpSpPr>
          <a:xfrm>
            <a:off x="297908" y="2388051"/>
            <a:ext cx="1739816" cy="1096736"/>
            <a:chOff x="0" y="0"/>
            <a:chExt cx="2319755" cy="1462315"/>
          </a:xfrm>
        </p:grpSpPr>
        <p:sp>
          <p:nvSpPr>
            <p:cNvPr id="119" name="Freeform 119"/>
            <p:cNvSpPr/>
            <p:nvPr/>
          </p:nvSpPr>
          <p:spPr>
            <a:xfrm>
              <a:off x="0" y="0"/>
              <a:ext cx="2296499" cy="1444208"/>
            </a:xfrm>
            <a:custGeom>
              <a:avLst/>
              <a:gdLst/>
              <a:ahLst/>
              <a:cxnLst/>
              <a:rect l="l" t="t" r="r" b="b"/>
              <a:pathLst>
                <a:path w="2296499" h="1444208">
                  <a:moveTo>
                    <a:pt x="0" y="0"/>
                  </a:moveTo>
                  <a:lnTo>
                    <a:pt x="2296499" y="0"/>
                  </a:lnTo>
                  <a:lnTo>
                    <a:pt x="2296499" y="1444208"/>
                  </a:lnTo>
                  <a:lnTo>
                    <a:pt x="0" y="1444208"/>
                  </a:lnTo>
                  <a:close/>
                </a:path>
              </a:pathLst>
            </a:custGeom>
            <a:solidFill>
              <a:srgbClr val="000000">
                <a:alpha val="0"/>
              </a:srgbClr>
            </a:solidFill>
          </p:spPr>
          <p:txBody>
            <a:bodyPr/>
            <a:lstStyle/>
            <a:p>
              <a:endParaRPr lang="en-150"/>
            </a:p>
          </p:txBody>
        </p:sp>
        <p:sp>
          <p:nvSpPr>
            <p:cNvPr id="120" name="TextBox 120"/>
            <p:cNvSpPr txBox="1"/>
            <p:nvPr/>
          </p:nvSpPr>
          <p:spPr>
            <a:xfrm>
              <a:off x="23256" y="18107"/>
              <a:ext cx="2296499" cy="1444208"/>
            </a:xfrm>
            <a:prstGeom prst="rect">
              <a:avLst/>
            </a:prstGeom>
          </p:spPr>
          <p:txBody>
            <a:bodyPr lIns="0" tIns="0" rIns="0" bIns="0" rtlCol="0" anchor="t"/>
            <a:lstStyle/>
            <a:p>
              <a:pPr algn="r">
                <a:lnSpc>
                  <a:spcPts val="2158"/>
                </a:lnSpc>
              </a:pPr>
              <a:r>
                <a:rPr lang="en" sz="1800" dirty="0">
                  <a:solidFill>
                    <a:srgbClr val="4C42BE"/>
                  </a:solidFill>
                  <a:latin typeface="Museo Moderno"/>
                  <a:ea typeface="Museo Moderno"/>
                  <a:cs typeface="Museo Moderno"/>
                  <a:sym typeface="Museo Moderno"/>
                </a:rPr>
                <a:t>Modules</a:t>
              </a:r>
            </a:p>
            <a:p>
              <a:pPr algn="r">
                <a:lnSpc>
                  <a:spcPts val="1438"/>
                </a:lnSpc>
              </a:pPr>
              <a:r>
                <a:rPr lang="en" sz="1200" dirty="0">
                  <a:solidFill>
                    <a:srgbClr val="000000"/>
                  </a:solidFill>
                  <a:latin typeface="Roboto Medium"/>
                  <a:ea typeface="Roboto Medium"/>
                  <a:cs typeface="Roboto Medium"/>
                  <a:sym typeface="Roboto"/>
                </a:rPr>
                <a:t>Platform action </a:t>
              </a:r>
              <a:r>
                <a:rPr lang="en" sz="1200" dirty="0" err="1">
                  <a:solidFill>
                    <a:srgbClr val="000000"/>
                  </a:solidFill>
                  <a:latin typeface="Roboto Medium"/>
                  <a:ea typeface="Roboto Medium"/>
                  <a:cs typeface="Roboto Medium"/>
                  <a:sym typeface="Roboto"/>
                </a:rPr>
                <a:t>pillars </a:t>
              </a:r>
              <a:r>
                <a:rPr lang="en" sz="1200" dirty="0">
                  <a:solidFill>
                    <a:srgbClr val="000000"/>
                  </a:solidFill>
                  <a:latin typeface="Roboto Medium"/>
                  <a:ea typeface="Roboto Medium"/>
                  <a:cs typeface="Roboto Medium"/>
                  <a:sym typeface="Roboto"/>
                </a:rPr>
                <a:t>for </a:t>
              </a:r>
              <a:r>
                <a:rPr lang="en" sz="1200" dirty="0" err="1">
                  <a:solidFill>
                    <a:srgbClr val="000000"/>
                  </a:solidFill>
                  <a:latin typeface="Roboto Medium"/>
                  <a:ea typeface="Roboto Medium"/>
                  <a:cs typeface="Roboto Medium"/>
                  <a:sym typeface="Roboto"/>
                </a:rPr>
                <a:t>different managed </a:t>
              </a:r>
              <a:endParaRPr lang="en-US" sz="1200" dirty="0">
                <a:solidFill>
                  <a:srgbClr val="000000"/>
                </a:solidFill>
                <a:latin typeface="Roboto Medium"/>
                <a:ea typeface="Roboto Medium"/>
                <a:cs typeface="Roboto Medium"/>
                <a:sym typeface="Roboto"/>
              </a:endParaRPr>
            </a:p>
          </p:txBody>
        </p:sp>
      </p:grpSp>
      <p:grpSp>
        <p:nvGrpSpPr>
          <p:cNvPr id="128" name="Group 128"/>
          <p:cNvGrpSpPr/>
          <p:nvPr/>
        </p:nvGrpSpPr>
        <p:grpSpPr>
          <a:xfrm>
            <a:off x="5515368" y="1632363"/>
            <a:ext cx="3036784" cy="467046"/>
            <a:chOff x="0" y="0"/>
            <a:chExt cx="799812" cy="123008"/>
          </a:xfrm>
        </p:grpSpPr>
        <p:sp>
          <p:nvSpPr>
            <p:cNvPr id="129" name="Freeform 129"/>
            <p:cNvSpPr/>
            <p:nvPr/>
          </p:nvSpPr>
          <p:spPr>
            <a:xfrm>
              <a:off x="0" y="0"/>
              <a:ext cx="799812" cy="123008"/>
            </a:xfrm>
            <a:custGeom>
              <a:avLst/>
              <a:gdLst/>
              <a:ahLst/>
              <a:cxnLst/>
              <a:rect l="l" t="t" r="r" b="b"/>
              <a:pathLst>
                <a:path w="799812" h="123008">
                  <a:moveTo>
                    <a:pt x="33142" y="0"/>
                  </a:moveTo>
                  <a:lnTo>
                    <a:pt x="766670" y="0"/>
                  </a:lnTo>
                  <a:cubicBezTo>
                    <a:pt x="775459" y="0"/>
                    <a:pt x="783889" y="3492"/>
                    <a:pt x="790104" y="9707"/>
                  </a:cubicBezTo>
                  <a:cubicBezTo>
                    <a:pt x="796320" y="15922"/>
                    <a:pt x="799812" y="24352"/>
                    <a:pt x="799812" y="33142"/>
                  </a:cubicBezTo>
                  <a:lnTo>
                    <a:pt x="799812" y="89866"/>
                  </a:lnTo>
                  <a:cubicBezTo>
                    <a:pt x="799812" y="98656"/>
                    <a:pt x="796320" y="107086"/>
                    <a:pt x="790104" y="113301"/>
                  </a:cubicBezTo>
                  <a:cubicBezTo>
                    <a:pt x="783889" y="119516"/>
                    <a:pt x="775459" y="123008"/>
                    <a:pt x="766670" y="123008"/>
                  </a:cubicBezTo>
                  <a:lnTo>
                    <a:pt x="33142" y="123008"/>
                  </a:lnTo>
                  <a:cubicBezTo>
                    <a:pt x="24352" y="123008"/>
                    <a:pt x="15922" y="119516"/>
                    <a:pt x="9707" y="113301"/>
                  </a:cubicBezTo>
                  <a:cubicBezTo>
                    <a:pt x="3492" y="107086"/>
                    <a:pt x="0" y="98656"/>
                    <a:pt x="0" y="89866"/>
                  </a:cubicBezTo>
                  <a:lnTo>
                    <a:pt x="0" y="33142"/>
                  </a:lnTo>
                  <a:cubicBezTo>
                    <a:pt x="0" y="24352"/>
                    <a:pt x="3492" y="15922"/>
                    <a:pt x="9707" y="9707"/>
                  </a:cubicBezTo>
                  <a:cubicBezTo>
                    <a:pt x="15922" y="3492"/>
                    <a:pt x="24352" y="0"/>
                    <a:pt x="33142" y="0"/>
                  </a:cubicBezTo>
                  <a:close/>
                </a:path>
              </a:pathLst>
            </a:custGeom>
            <a:solidFill>
              <a:srgbClr val="FFFFFF"/>
            </a:solidFill>
            <a:ln w="28575" cap="sq">
              <a:noFill/>
              <a:prstDash val="solid"/>
              <a:miter/>
            </a:ln>
          </p:spPr>
          <p:txBody>
            <a:bodyPr/>
            <a:lstStyle/>
            <a:p>
              <a:endParaRPr lang="en-150"/>
            </a:p>
          </p:txBody>
        </p:sp>
        <p:sp>
          <p:nvSpPr>
            <p:cNvPr id="130" name="TextBox 130"/>
            <p:cNvSpPr txBox="1"/>
            <p:nvPr/>
          </p:nvSpPr>
          <p:spPr>
            <a:xfrm>
              <a:off x="0" y="-19050"/>
              <a:ext cx="799812" cy="142058"/>
            </a:xfrm>
            <a:prstGeom prst="rect">
              <a:avLst/>
            </a:prstGeom>
            <a:ln>
              <a:noFill/>
            </a:ln>
          </p:spPr>
          <p:txBody>
            <a:bodyPr lIns="50800" tIns="50800" rIns="50800" bIns="50800" rtlCol="0" anchor="ctr"/>
            <a:lstStyle/>
            <a:p>
              <a:pPr algn="ctr">
                <a:lnSpc>
                  <a:spcPts val="1800"/>
                </a:lnSpc>
              </a:pPr>
              <a:endParaRPr/>
            </a:p>
          </p:txBody>
        </p:sp>
      </p:grpSp>
      <p:sp>
        <p:nvSpPr>
          <p:cNvPr id="131" name="TextBox 131"/>
          <p:cNvSpPr txBox="1"/>
          <p:nvPr/>
        </p:nvSpPr>
        <p:spPr>
          <a:xfrm>
            <a:off x="5353719" y="1676903"/>
            <a:ext cx="3215852" cy="346249"/>
          </a:xfrm>
          <a:prstGeom prst="rect">
            <a:avLst/>
          </a:prstGeom>
        </p:spPr>
        <p:txBody>
          <a:bodyPr lIns="0" tIns="0" rIns="0" bIns="0" rtlCol="0" anchor="t">
            <a:spAutoFit/>
          </a:bodyPr>
          <a:lstStyle/>
          <a:p>
            <a:pPr algn="ctr">
              <a:lnSpc>
                <a:spcPts val="2798"/>
              </a:lnSpc>
            </a:pPr>
            <a:r>
              <a:rPr lang="en" b="1" dirty="0">
                <a:solidFill>
                  <a:srgbClr val="000000"/>
                </a:solidFill>
                <a:latin typeface="Museo Moderno" panose="020B0604020202020204" charset="0"/>
                <a:ea typeface="Museo Moderno Bold"/>
                <a:cs typeface="Museo Moderno" panose="020B0604020202020204" charset="0"/>
                <a:sym typeface="Museo Moderno Bold"/>
              </a:rPr>
              <a:t>Services Devices Health</a:t>
            </a:r>
          </a:p>
        </p:txBody>
      </p:sp>
      <p:grpSp>
        <p:nvGrpSpPr>
          <p:cNvPr id="132" name="Group 132"/>
          <p:cNvGrpSpPr/>
          <p:nvPr/>
        </p:nvGrpSpPr>
        <p:grpSpPr>
          <a:xfrm>
            <a:off x="13850700" y="1632363"/>
            <a:ext cx="2025360" cy="467046"/>
            <a:chOff x="0" y="0"/>
            <a:chExt cx="533428" cy="123008"/>
          </a:xfrm>
        </p:grpSpPr>
        <p:sp>
          <p:nvSpPr>
            <p:cNvPr id="133" name="Freeform 133"/>
            <p:cNvSpPr/>
            <p:nvPr/>
          </p:nvSpPr>
          <p:spPr>
            <a:xfrm>
              <a:off x="0" y="0"/>
              <a:ext cx="533428" cy="123008"/>
            </a:xfrm>
            <a:custGeom>
              <a:avLst/>
              <a:gdLst/>
              <a:ahLst/>
              <a:cxnLst/>
              <a:rect l="l" t="t" r="r" b="b"/>
              <a:pathLst>
                <a:path w="533428" h="123008">
                  <a:moveTo>
                    <a:pt x="49692" y="0"/>
                  </a:moveTo>
                  <a:lnTo>
                    <a:pt x="483736" y="0"/>
                  </a:lnTo>
                  <a:cubicBezTo>
                    <a:pt x="496915" y="0"/>
                    <a:pt x="509554" y="5235"/>
                    <a:pt x="518874" y="14555"/>
                  </a:cubicBezTo>
                  <a:cubicBezTo>
                    <a:pt x="528193" y="23874"/>
                    <a:pt x="533428" y="36513"/>
                    <a:pt x="533428" y="49692"/>
                  </a:cubicBezTo>
                  <a:lnTo>
                    <a:pt x="533428" y="73316"/>
                  </a:lnTo>
                  <a:cubicBezTo>
                    <a:pt x="533428" y="86495"/>
                    <a:pt x="528193" y="99134"/>
                    <a:pt x="518874" y="108453"/>
                  </a:cubicBezTo>
                  <a:cubicBezTo>
                    <a:pt x="509554" y="117773"/>
                    <a:pt x="496915" y="123008"/>
                    <a:pt x="483736" y="123008"/>
                  </a:cubicBezTo>
                  <a:lnTo>
                    <a:pt x="49692" y="123008"/>
                  </a:lnTo>
                  <a:cubicBezTo>
                    <a:pt x="36513" y="123008"/>
                    <a:pt x="23874" y="117773"/>
                    <a:pt x="14555" y="108453"/>
                  </a:cubicBezTo>
                  <a:cubicBezTo>
                    <a:pt x="5235" y="99134"/>
                    <a:pt x="0" y="86495"/>
                    <a:pt x="0" y="73316"/>
                  </a:cubicBezTo>
                  <a:lnTo>
                    <a:pt x="0" y="49692"/>
                  </a:lnTo>
                  <a:cubicBezTo>
                    <a:pt x="0" y="36513"/>
                    <a:pt x="5235" y="23874"/>
                    <a:pt x="14555" y="14555"/>
                  </a:cubicBezTo>
                  <a:cubicBezTo>
                    <a:pt x="23874" y="5235"/>
                    <a:pt x="36513" y="0"/>
                    <a:pt x="49692" y="0"/>
                  </a:cubicBezTo>
                  <a:close/>
                </a:path>
              </a:pathLst>
            </a:custGeom>
            <a:solidFill>
              <a:srgbClr val="FFFFFF"/>
            </a:solidFill>
            <a:ln w="28575" cap="sq">
              <a:noFill/>
              <a:prstDash val="solid"/>
              <a:miter/>
            </a:ln>
          </p:spPr>
          <p:txBody>
            <a:bodyPr/>
            <a:lstStyle/>
            <a:p>
              <a:endParaRPr lang="en-150"/>
            </a:p>
          </p:txBody>
        </p:sp>
        <p:sp>
          <p:nvSpPr>
            <p:cNvPr id="134" name="TextBox 134"/>
            <p:cNvSpPr txBox="1"/>
            <p:nvPr/>
          </p:nvSpPr>
          <p:spPr>
            <a:xfrm>
              <a:off x="0" y="-19050"/>
              <a:ext cx="533428" cy="142058"/>
            </a:xfrm>
            <a:prstGeom prst="rect">
              <a:avLst/>
            </a:prstGeom>
            <a:ln>
              <a:noFill/>
            </a:ln>
          </p:spPr>
          <p:txBody>
            <a:bodyPr lIns="50800" tIns="50800" rIns="50800" bIns="50800" rtlCol="0" anchor="ctr"/>
            <a:lstStyle/>
            <a:p>
              <a:pPr algn="ctr">
                <a:lnSpc>
                  <a:spcPts val="1800"/>
                </a:lnSpc>
              </a:pPr>
              <a:endParaRPr/>
            </a:p>
          </p:txBody>
        </p:sp>
      </p:grpSp>
      <p:sp>
        <p:nvSpPr>
          <p:cNvPr id="135" name="TextBox 135"/>
          <p:cNvSpPr txBox="1"/>
          <p:nvPr/>
        </p:nvSpPr>
        <p:spPr>
          <a:xfrm>
            <a:off x="13806708" y="1682805"/>
            <a:ext cx="2025360" cy="346249"/>
          </a:xfrm>
          <a:prstGeom prst="rect">
            <a:avLst/>
          </a:prstGeom>
        </p:spPr>
        <p:txBody>
          <a:bodyPr lIns="0" tIns="0" rIns="0" bIns="0" rtlCol="0" anchor="t">
            <a:spAutoFit/>
          </a:bodyPr>
          <a:lstStyle/>
          <a:p>
            <a:pPr algn="ctr">
              <a:lnSpc>
                <a:spcPts val="2798"/>
              </a:lnSpc>
            </a:pPr>
            <a:r>
              <a:rPr lang="en" b="1" dirty="0">
                <a:solidFill>
                  <a:srgbClr val="000000"/>
                </a:solidFill>
                <a:latin typeface="Museo Moderno" panose="020B0604020202020204" charset="0"/>
                <a:ea typeface="Museo Moderno Bold"/>
                <a:cs typeface="Museo Moderno" panose="020B0604020202020204" charset="0"/>
                <a:sym typeface="Museo Moderno Bold"/>
              </a:rPr>
              <a:t>User Efficiency</a:t>
            </a:r>
          </a:p>
        </p:txBody>
      </p:sp>
      <p:cxnSp>
        <p:nvCxnSpPr>
          <p:cNvPr id="138" name="Conector reto 137">
            <a:extLst>
              <a:ext uri="{FF2B5EF4-FFF2-40B4-BE49-F238E27FC236}">
                <a16:creationId xmlns:a16="http://schemas.microsoft.com/office/drawing/2014/main" id="{33DAAA92-2B71-1D52-74D4-1961F8C9E330}"/>
              </a:ext>
            </a:extLst>
          </p:cNvPr>
          <p:cNvCxnSpPr>
            <a:cxnSpLocks/>
          </p:cNvCxnSpPr>
          <p:nvPr/>
        </p:nvCxnSpPr>
        <p:spPr>
          <a:xfrm>
            <a:off x="255783" y="9715500"/>
            <a:ext cx="17768917" cy="0"/>
          </a:xfrm>
          <a:prstGeom prst="line">
            <a:avLst/>
          </a:prstGeom>
          <a:ln w="381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140" name="Retângulo 139">
            <a:extLst>
              <a:ext uri="{FF2B5EF4-FFF2-40B4-BE49-F238E27FC236}">
                <a16:creationId xmlns:a16="http://schemas.microsoft.com/office/drawing/2014/main" id="{A6864427-8DE3-8FAB-F3DC-D1458AAE887A}"/>
              </a:ext>
            </a:extLst>
          </p:cNvPr>
          <p:cNvSpPr/>
          <p:nvPr/>
        </p:nvSpPr>
        <p:spPr>
          <a:xfrm>
            <a:off x="6400800" y="647701"/>
            <a:ext cx="5586580" cy="6857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150"/>
          </a:p>
        </p:txBody>
      </p:sp>
      <p:grpSp>
        <p:nvGrpSpPr>
          <p:cNvPr id="122" name="Group 122"/>
          <p:cNvGrpSpPr/>
          <p:nvPr/>
        </p:nvGrpSpPr>
        <p:grpSpPr>
          <a:xfrm>
            <a:off x="6673317" y="826158"/>
            <a:ext cx="5112187" cy="583542"/>
            <a:chOff x="0" y="183321"/>
            <a:chExt cx="6816249" cy="778056"/>
          </a:xfrm>
        </p:grpSpPr>
        <p:grpSp>
          <p:nvGrpSpPr>
            <p:cNvPr id="123" name="Group 123"/>
            <p:cNvGrpSpPr/>
            <p:nvPr/>
          </p:nvGrpSpPr>
          <p:grpSpPr>
            <a:xfrm>
              <a:off x="3216688" y="183321"/>
              <a:ext cx="3599561" cy="649732"/>
              <a:chOff x="0" y="183321"/>
              <a:chExt cx="3599561" cy="649732"/>
            </a:xfrm>
          </p:grpSpPr>
          <p:sp>
            <p:nvSpPr>
              <p:cNvPr id="124" name="Freeform 124"/>
              <p:cNvSpPr/>
              <p:nvPr/>
            </p:nvSpPr>
            <p:spPr>
              <a:xfrm>
                <a:off x="0" y="183321"/>
                <a:ext cx="3599561" cy="649732"/>
              </a:xfrm>
              <a:custGeom>
                <a:avLst/>
                <a:gdLst/>
                <a:ahLst/>
                <a:cxnLst/>
                <a:rect l="l" t="t" r="r" b="b"/>
                <a:pathLst>
                  <a:path w="3599561" h="649732">
                    <a:moveTo>
                      <a:pt x="0" y="0"/>
                    </a:moveTo>
                    <a:lnTo>
                      <a:pt x="3599561" y="0"/>
                    </a:lnTo>
                    <a:lnTo>
                      <a:pt x="3599561" y="649732"/>
                    </a:lnTo>
                    <a:lnTo>
                      <a:pt x="0" y="649732"/>
                    </a:lnTo>
                    <a:lnTo>
                      <a:pt x="0" y="0"/>
                    </a:lnTo>
                    <a:close/>
                  </a:path>
                </a:pathLst>
              </a:custGeom>
              <a:blipFill>
                <a:blip r:embed="rId22"/>
                <a:stretch>
                  <a:fillRect t="-675" b="-667"/>
                </a:stretch>
              </a:blipFill>
            </p:spPr>
            <p:txBody>
              <a:bodyPr/>
              <a:lstStyle/>
              <a:p>
                <a:endParaRPr lang="en-150"/>
              </a:p>
            </p:txBody>
          </p:sp>
        </p:grpSp>
        <p:sp>
          <p:nvSpPr>
            <p:cNvPr id="125" name="TextBox 125"/>
            <p:cNvSpPr txBox="1"/>
            <p:nvPr/>
          </p:nvSpPr>
          <p:spPr>
            <a:xfrm>
              <a:off x="0" y="313677"/>
              <a:ext cx="3089924" cy="647700"/>
            </a:xfrm>
            <a:prstGeom prst="rect">
              <a:avLst/>
            </a:prstGeom>
          </p:spPr>
          <p:txBody>
            <a:bodyPr lIns="0" tIns="0" rIns="0" bIns="0" rtlCol="0" anchor="t">
              <a:spAutoFit/>
            </a:bodyPr>
            <a:lstStyle/>
            <a:p>
              <a:pPr algn="l">
                <a:lnSpc>
                  <a:spcPts val="3840"/>
                </a:lnSpc>
              </a:pPr>
              <a:r>
                <a:rPr lang="en" sz="3200" b="1" dirty="0">
                  <a:solidFill>
                    <a:srgbClr val="000000"/>
                  </a:solidFill>
                  <a:latin typeface="Museo Moderno Bold"/>
                  <a:ea typeface="Museo Moderno Bold"/>
                  <a:cs typeface="Museo Moderno Bold"/>
                  <a:sym typeface="Museo Moderno Bold"/>
                </a:rPr>
                <a:t>Platform</a:t>
              </a:r>
            </a:p>
          </p:txBody>
        </p:sp>
      </p:grpSp>
      <p:pic>
        <p:nvPicPr>
          <p:cNvPr id="144" name="Imagem 143" descr="Forma&#10;&#10;Descrição gerada automaticamente com confiança média">
            <a:extLst>
              <a:ext uri="{FF2B5EF4-FFF2-40B4-BE49-F238E27FC236}">
                <a16:creationId xmlns:a16="http://schemas.microsoft.com/office/drawing/2014/main" id="{13B19CC1-CF06-AF98-6C24-6C818812EE4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6230600" y="525984"/>
            <a:ext cx="1524000" cy="48145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5464889" y="-2321711"/>
            <a:ext cx="4505986" cy="5136003"/>
          </a:xfrm>
          <a:custGeom>
            <a:avLst/>
            <a:gdLst/>
            <a:ahLst/>
            <a:cxnLst/>
            <a:rect l="l" t="t" r="r" b="b"/>
            <a:pathLst>
              <a:path w="4505986" h="5136003">
                <a:moveTo>
                  <a:pt x="0" y="0"/>
                </a:moveTo>
                <a:lnTo>
                  <a:pt x="4505986" y="0"/>
                </a:lnTo>
                <a:lnTo>
                  <a:pt x="4505986" y="5136003"/>
                </a:lnTo>
                <a:lnTo>
                  <a:pt x="0" y="5136003"/>
                </a:lnTo>
                <a:lnTo>
                  <a:pt x="0" y="0"/>
                </a:lnTo>
                <a:close/>
              </a:path>
            </a:pathLst>
          </a:custGeom>
          <a:blipFill>
            <a:blip r:embed="rId3"/>
            <a:stretch>
              <a:fillRect t="-966"/>
            </a:stretch>
          </a:blipFill>
        </p:spPr>
        <p:txBody>
          <a:bodyPr/>
          <a:lstStyle/>
          <a:p>
            <a:endParaRPr lang="en-150"/>
          </a:p>
        </p:txBody>
      </p:sp>
      <p:grpSp>
        <p:nvGrpSpPr>
          <p:cNvPr id="6" name="Group 6"/>
          <p:cNvGrpSpPr/>
          <p:nvPr/>
        </p:nvGrpSpPr>
        <p:grpSpPr>
          <a:xfrm>
            <a:off x="6010418" y="7367558"/>
            <a:ext cx="4989413" cy="1883116"/>
            <a:chOff x="0" y="0"/>
            <a:chExt cx="6652550" cy="2510822"/>
          </a:xfrm>
        </p:grpSpPr>
        <p:sp>
          <p:nvSpPr>
            <p:cNvPr id="7" name="TextBox 7"/>
            <p:cNvSpPr txBox="1"/>
            <p:nvPr/>
          </p:nvSpPr>
          <p:spPr>
            <a:xfrm>
              <a:off x="0" y="0"/>
              <a:ext cx="6608884" cy="742137"/>
            </a:xfrm>
            <a:prstGeom prst="rect">
              <a:avLst/>
            </a:prstGeom>
          </p:spPr>
          <p:txBody>
            <a:bodyPr lIns="0" tIns="0" rIns="0" bIns="0" rtlCol="0" anchor="t">
              <a:spAutoFit/>
            </a:bodyPr>
            <a:lstStyle/>
            <a:p>
              <a:pPr algn="r">
                <a:lnSpc>
                  <a:spcPts val="2230"/>
                </a:lnSpc>
              </a:pPr>
              <a:r>
                <a:rPr lang="en" sz="1859" b="1">
                  <a:solidFill>
                    <a:srgbClr val="7D008C"/>
                  </a:solidFill>
                  <a:latin typeface="Museo Moderno Semi-Bold"/>
                  <a:ea typeface="Museo Moderno Semi-Bold"/>
                  <a:cs typeface="Museo Moderno Semi-Bold"/>
                  <a:sym typeface="Museo Moderno Semi-Bold"/>
                </a:rPr>
                <a:t>SUPPORT FOR USB AND MULTI-DEVICE DEVICES</a:t>
              </a:r>
            </a:p>
          </p:txBody>
        </p:sp>
        <p:sp>
          <p:nvSpPr>
            <p:cNvPr id="8" name="Freeform 8" descr="Gráfico 41"/>
            <p:cNvSpPr/>
            <p:nvPr/>
          </p:nvSpPr>
          <p:spPr>
            <a:xfrm>
              <a:off x="667021" y="697156"/>
              <a:ext cx="1189202" cy="1129956"/>
            </a:xfrm>
            <a:custGeom>
              <a:avLst/>
              <a:gdLst/>
              <a:ahLst/>
              <a:cxnLst/>
              <a:rect l="l" t="t" r="r" b="b"/>
              <a:pathLst>
                <a:path w="1189202" h="1129956">
                  <a:moveTo>
                    <a:pt x="0" y="0"/>
                  </a:moveTo>
                  <a:lnTo>
                    <a:pt x="1189202" y="0"/>
                  </a:lnTo>
                  <a:lnTo>
                    <a:pt x="1189202" y="1129957"/>
                  </a:lnTo>
                  <a:lnTo>
                    <a:pt x="0" y="1129957"/>
                  </a:lnTo>
                  <a:lnTo>
                    <a:pt x="0" y="0"/>
                  </a:lnTo>
                  <a:close/>
                </a:path>
              </a:pathLst>
            </a:custGeom>
            <a:blipFill>
              <a:blip r:embed="rId4"/>
              <a:stretch>
                <a:fillRect/>
              </a:stretch>
            </a:blipFill>
          </p:spPr>
          <p:txBody>
            <a:bodyPr/>
            <a:lstStyle/>
            <a:p>
              <a:endParaRPr lang="en-150"/>
            </a:p>
          </p:txBody>
        </p:sp>
        <p:sp>
          <p:nvSpPr>
            <p:cNvPr id="9" name="TextBox 9"/>
            <p:cNvSpPr txBox="1"/>
            <p:nvPr/>
          </p:nvSpPr>
          <p:spPr>
            <a:xfrm>
              <a:off x="1918201" y="824897"/>
              <a:ext cx="4734349" cy="1685925"/>
            </a:xfrm>
            <a:prstGeom prst="rect">
              <a:avLst/>
            </a:prstGeom>
          </p:spPr>
          <p:txBody>
            <a:bodyPr lIns="0" tIns="0" rIns="0" bIns="0" rtlCol="0" anchor="t">
              <a:spAutoFit/>
            </a:bodyPr>
            <a:lstStyle/>
            <a:p>
              <a:pPr algn="r">
                <a:lnSpc>
                  <a:spcPts val="1680"/>
                </a:lnSpc>
              </a:pPr>
              <a:r>
                <a:rPr lang="en" sz="1400">
                  <a:solidFill>
                    <a:srgbClr val="262626"/>
                  </a:solidFill>
                  <a:latin typeface="Helvetica"/>
                  <a:ea typeface="Helvetica"/>
                  <a:cs typeface="Helvetica"/>
                  <a:sym typeface="Helvetica"/>
                </a:rPr>
                <a:t>We are the only multi-brand platform on the market with a guarantee to manage USB and other devices, being the choice of manufacturers for projects involving these types of equipment.</a:t>
              </a:r>
            </a:p>
            <a:p>
              <a:pPr algn="r">
                <a:lnSpc>
                  <a:spcPts val="1680"/>
                </a:lnSpc>
              </a:pPr>
              <a:endParaRPr lang="en-US" sz="1400">
                <a:solidFill>
                  <a:srgbClr val="262626"/>
                </a:solidFill>
                <a:latin typeface="Helvetica"/>
                <a:ea typeface="Helvetica"/>
                <a:cs typeface="Helvetica"/>
                <a:sym typeface="Helvetica"/>
              </a:endParaRPr>
            </a:p>
          </p:txBody>
        </p:sp>
      </p:grpSp>
      <p:grpSp>
        <p:nvGrpSpPr>
          <p:cNvPr id="10" name="Group 10"/>
          <p:cNvGrpSpPr/>
          <p:nvPr/>
        </p:nvGrpSpPr>
        <p:grpSpPr>
          <a:xfrm>
            <a:off x="609600" y="2999737"/>
            <a:ext cx="4678590" cy="1711105"/>
            <a:chOff x="0" y="0"/>
            <a:chExt cx="6238120" cy="2281472"/>
          </a:xfrm>
        </p:grpSpPr>
        <p:sp>
          <p:nvSpPr>
            <p:cNvPr id="11" name="Freeform 11" descr="Gráfico 101"/>
            <p:cNvSpPr/>
            <p:nvPr/>
          </p:nvSpPr>
          <p:spPr>
            <a:xfrm>
              <a:off x="175676" y="546676"/>
              <a:ext cx="1116309" cy="1081664"/>
            </a:xfrm>
            <a:custGeom>
              <a:avLst/>
              <a:gdLst/>
              <a:ahLst/>
              <a:cxnLst/>
              <a:rect l="l" t="t" r="r" b="b"/>
              <a:pathLst>
                <a:path w="1116309" h="1081664">
                  <a:moveTo>
                    <a:pt x="0" y="0"/>
                  </a:moveTo>
                  <a:lnTo>
                    <a:pt x="1116309" y="0"/>
                  </a:lnTo>
                  <a:lnTo>
                    <a:pt x="1116309" y="1081664"/>
                  </a:lnTo>
                  <a:lnTo>
                    <a:pt x="0" y="1081664"/>
                  </a:lnTo>
                  <a:lnTo>
                    <a:pt x="0" y="0"/>
                  </a:lnTo>
                  <a:close/>
                </a:path>
              </a:pathLst>
            </a:custGeom>
            <a:blipFill>
              <a:blip r:embed="rId5"/>
              <a:stretch>
                <a:fillRect/>
              </a:stretch>
            </a:blipFill>
          </p:spPr>
          <p:txBody>
            <a:bodyPr/>
            <a:lstStyle/>
            <a:p>
              <a:endParaRPr lang="en-150"/>
            </a:p>
          </p:txBody>
        </p:sp>
        <p:sp>
          <p:nvSpPr>
            <p:cNvPr id="12" name="TextBox 12"/>
            <p:cNvSpPr txBox="1"/>
            <p:nvPr/>
          </p:nvSpPr>
          <p:spPr>
            <a:xfrm>
              <a:off x="1499332" y="544074"/>
              <a:ext cx="4734349" cy="1737398"/>
            </a:xfrm>
            <a:prstGeom prst="rect">
              <a:avLst/>
            </a:prstGeom>
          </p:spPr>
          <p:txBody>
            <a:bodyPr lIns="0" tIns="0" rIns="0" bIns="0" rtlCol="0" anchor="t">
              <a:spAutoFit/>
            </a:bodyPr>
            <a:lstStyle/>
            <a:p>
              <a:pPr algn="r">
                <a:lnSpc>
                  <a:spcPts val="1680"/>
                </a:lnSpc>
              </a:pPr>
              <a:r>
                <a:rPr lang="en" sz="1400" dirty="0">
                  <a:solidFill>
                    <a:srgbClr val="262626"/>
                  </a:solidFill>
                  <a:latin typeface="Helvetica"/>
                  <a:ea typeface="Helvetica"/>
                  <a:cs typeface="Helvetica"/>
                  <a:sym typeface="Helvetica"/>
                </a:rPr>
                <a:t>Lowest disconnection rate on the market, ensuring c</a:t>
              </a:r>
              <a:r>
                <a:rPr lang="es-ES" sz="1400" dirty="0">
                  <a:solidFill>
                    <a:srgbClr val="262626"/>
                  </a:solidFill>
                  <a:latin typeface="Helvetica"/>
                  <a:ea typeface="Helvetica"/>
                  <a:cs typeface="Helvetica"/>
                  <a:sym typeface="Helvetica"/>
                </a:rPr>
                <a:t>o</a:t>
              </a:r>
              <a:r>
                <a:rPr lang="en" sz="1400" dirty="0" err="1">
                  <a:solidFill>
                    <a:srgbClr val="262626"/>
                  </a:solidFill>
                  <a:latin typeface="Helvetica"/>
                  <a:ea typeface="Helvetica"/>
                  <a:cs typeface="Helvetica"/>
                  <a:sym typeface="Helvetica"/>
                </a:rPr>
                <a:t>ntinuous</a:t>
              </a:r>
              <a:r>
                <a:rPr lang="en" sz="1400" dirty="0">
                  <a:solidFill>
                    <a:srgbClr val="262626"/>
                  </a:solidFill>
                  <a:latin typeface="Helvetica"/>
                  <a:ea typeface="Helvetica"/>
                  <a:cs typeface="Helvetica"/>
                  <a:sym typeface="Helvetica"/>
                </a:rPr>
                <a:t> monitoring of devices . This ensures total control while​ others solutions yet present disconnections of up to 30%. Everything that using </a:t>
              </a:r>
              <a:r>
                <a:rPr lang="en" sz="1400" b="1" dirty="0">
                  <a:solidFill>
                    <a:srgbClr val="262626"/>
                  </a:solidFill>
                  <a:latin typeface="Helvetica"/>
                  <a:ea typeface="Helvetica"/>
                  <a:cs typeface="Helvetica"/>
                  <a:sym typeface="Helvetica"/>
                </a:rPr>
                <a:t>Unique AGENT </a:t>
              </a:r>
              <a:r>
                <a:rPr lang="en" sz="1400" dirty="0">
                  <a:solidFill>
                    <a:srgbClr val="262626"/>
                  </a:solidFill>
                  <a:latin typeface="Helvetica"/>
                  <a:ea typeface="Helvetica"/>
                  <a:cs typeface="Helvetica"/>
                  <a:sym typeface="Helvetica"/>
                </a:rPr>
                <a:t>.</a:t>
              </a:r>
            </a:p>
            <a:p>
              <a:pPr algn="r">
                <a:lnSpc>
                  <a:spcPts val="1680"/>
                </a:lnSpc>
              </a:pPr>
              <a:endParaRPr lang="en-US" sz="1400" dirty="0">
                <a:solidFill>
                  <a:srgbClr val="262626"/>
                </a:solidFill>
                <a:latin typeface="Helvetica"/>
                <a:ea typeface="Helvetica"/>
                <a:cs typeface="Helvetica"/>
                <a:sym typeface="Helvetica"/>
              </a:endParaRPr>
            </a:p>
          </p:txBody>
        </p:sp>
        <p:sp>
          <p:nvSpPr>
            <p:cNvPr id="13" name="TextBox 13"/>
            <p:cNvSpPr txBox="1"/>
            <p:nvPr/>
          </p:nvSpPr>
          <p:spPr>
            <a:xfrm>
              <a:off x="0" y="0"/>
              <a:ext cx="6238120" cy="371068"/>
            </a:xfrm>
            <a:prstGeom prst="rect">
              <a:avLst/>
            </a:prstGeom>
          </p:spPr>
          <p:txBody>
            <a:bodyPr lIns="0" tIns="0" rIns="0" bIns="0" rtlCol="0" anchor="t">
              <a:spAutoFit/>
            </a:bodyPr>
            <a:lstStyle/>
            <a:p>
              <a:pPr algn="r">
                <a:lnSpc>
                  <a:spcPts val="2230"/>
                </a:lnSpc>
              </a:pPr>
              <a:r>
                <a:rPr lang="en" sz="1859" b="1">
                  <a:solidFill>
                    <a:srgbClr val="7D008C"/>
                  </a:solidFill>
                  <a:latin typeface="Museo Moderno Semi-Bold"/>
                  <a:ea typeface="Museo Moderno Semi-Bold"/>
                  <a:cs typeface="Museo Moderno Semi-Bold"/>
                  <a:sym typeface="Museo Moderno Semi-Bold"/>
                </a:rPr>
                <a:t>LOWER DISCONNECTION RATE</a:t>
              </a:r>
            </a:p>
          </p:txBody>
        </p:sp>
      </p:grpSp>
      <p:grpSp>
        <p:nvGrpSpPr>
          <p:cNvPr id="14" name="Group 14"/>
          <p:cNvGrpSpPr/>
          <p:nvPr/>
        </p:nvGrpSpPr>
        <p:grpSpPr>
          <a:xfrm>
            <a:off x="279095" y="5108741"/>
            <a:ext cx="5125180" cy="1784971"/>
            <a:chOff x="0" y="0"/>
            <a:chExt cx="6833573" cy="2379961"/>
          </a:xfrm>
        </p:grpSpPr>
        <p:sp>
          <p:nvSpPr>
            <p:cNvPr id="15" name="Freeform 15" descr="Gráfico 83"/>
            <p:cNvSpPr/>
            <p:nvPr/>
          </p:nvSpPr>
          <p:spPr>
            <a:xfrm>
              <a:off x="722171" y="788263"/>
              <a:ext cx="1116309" cy="1194405"/>
            </a:xfrm>
            <a:custGeom>
              <a:avLst/>
              <a:gdLst/>
              <a:ahLst/>
              <a:cxnLst/>
              <a:rect l="l" t="t" r="r" b="b"/>
              <a:pathLst>
                <a:path w="1116309" h="1194405">
                  <a:moveTo>
                    <a:pt x="0" y="0"/>
                  </a:moveTo>
                  <a:lnTo>
                    <a:pt x="1116309" y="0"/>
                  </a:lnTo>
                  <a:lnTo>
                    <a:pt x="1116309" y="1194404"/>
                  </a:lnTo>
                  <a:lnTo>
                    <a:pt x="0" y="1194404"/>
                  </a:lnTo>
                  <a:lnTo>
                    <a:pt x="0" y="0"/>
                  </a:lnTo>
                  <a:close/>
                </a:path>
              </a:pathLst>
            </a:custGeom>
            <a:blipFill>
              <a:blip r:embed="rId6"/>
              <a:stretch>
                <a:fillRect/>
              </a:stretch>
            </a:blipFill>
          </p:spPr>
          <p:txBody>
            <a:bodyPr/>
            <a:lstStyle/>
            <a:p>
              <a:endParaRPr lang="en-150"/>
            </a:p>
          </p:txBody>
        </p:sp>
        <p:sp>
          <p:nvSpPr>
            <p:cNvPr id="16" name="TextBox 16"/>
            <p:cNvSpPr txBox="1"/>
            <p:nvPr/>
          </p:nvSpPr>
          <p:spPr>
            <a:xfrm>
              <a:off x="1880486" y="414636"/>
              <a:ext cx="4885029" cy="1965325"/>
            </a:xfrm>
            <a:prstGeom prst="rect">
              <a:avLst/>
            </a:prstGeom>
          </p:spPr>
          <p:txBody>
            <a:bodyPr lIns="0" tIns="0" rIns="0" bIns="0" rtlCol="0" anchor="t">
              <a:spAutoFit/>
            </a:bodyPr>
            <a:lstStyle/>
            <a:p>
              <a:pPr algn="r">
                <a:lnSpc>
                  <a:spcPts val="1680"/>
                </a:lnSpc>
              </a:pPr>
              <a:r>
                <a:rPr lang="en" sz="1400" dirty="0">
                  <a:solidFill>
                    <a:srgbClr val="262626"/>
                  </a:solidFill>
                  <a:latin typeface="Helvetica"/>
                  <a:ea typeface="Helvetica"/>
                  <a:cs typeface="Helvetica"/>
                  <a:sym typeface="Helvetica"/>
                </a:rPr>
                <a:t>Remote and fast installation of print queues, ensuring drivers are always up-to-date and secure. This speeds up operations and reduces the need for manual maintenance, especially in environments with a large number of devices.</a:t>
              </a:r>
            </a:p>
            <a:p>
              <a:pPr algn="r">
                <a:lnSpc>
                  <a:spcPts val="1680"/>
                </a:lnSpc>
              </a:pPr>
              <a:endParaRPr lang="en-US" sz="1400" dirty="0">
                <a:solidFill>
                  <a:srgbClr val="262626"/>
                </a:solidFill>
                <a:latin typeface="Helvetica"/>
                <a:ea typeface="Helvetica"/>
                <a:cs typeface="Helvetica"/>
                <a:sym typeface="Helvetica"/>
              </a:endParaRPr>
            </a:p>
          </p:txBody>
        </p:sp>
        <p:sp>
          <p:nvSpPr>
            <p:cNvPr id="17" name="TextBox 17"/>
            <p:cNvSpPr txBox="1"/>
            <p:nvPr/>
          </p:nvSpPr>
          <p:spPr>
            <a:xfrm>
              <a:off x="0" y="0"/>
              <a:ext cx="6833573" cy="371068"/>
            </a:xfrm>
            <a:prstGeom prst="rect">
              <a:avLst/>
            </a:prstGeom>
          </p:spPr>
          <p:txBody>
            <a:bodyPr lIns="0" tIns="0" rIns="0" bIns="0" rtlCol="0" anchor="t">
              <a:spAutoFit/>
            </a:bodyPr>
            <a:lstStyle/>
            <a:p>
              <a:pPr algn="r">
                <a:lnSpc>
                  <a:spcPts val="2230"/>
                </a:lnSpc>
              </a:pPr>
              <a:r>
                <a:rPr lang="en" sz="1859" b="1">
                  <a:solidFill>
                    <a:srgbClr val="7D008C"/>
                  </a:solidFill>
                  <a:latin typeface="Museo Moderno Semi-Bold"/>
                  <a:ea typeface="Museo Moderno Semi-Bold"/>
                  <a:cs typeface="Museo Moderno Semi-Bold"/>
                  <a:sym typeface="Museo Moderno Semi-Bold"/>
                </a:rPr>
                <a:t>REDUCES IMPLEMENTATION COSTS</a:t>
              </a:r>
            </a:p>
          </p:txBody>
        </p:sp>
      </p:grpSp>
      <p:grpSp>
        <p:nvGrpSpPr>
          <p:cNvPr id="18" name="Group 18"/>
          <p:cNvGrpSpPr/>
          <p:nvPr/>
        </p:nvGrpSpPr>
        <p:grpSpPr>
          <a:xfrm>
            <a:off x="609600" y="7367558"/>
            <a:ext cx="4678590" cy="1300415"/>
            <a:chOff x="0" y="0"/>
            <a:chExt cx="6238120" cy="1733887"/>
          </a:xfrm>
        </p:grpSpPr>
        <p:sp>
          <p:nvSpPr>
            <p:cNvPr id="19" name="Freeform 19" descr="Gráfico 63"/>
            <p:cNvSpPr/>
            <p:nvPr/>
          </p:nvSpPr>
          <p:spPr>
            <a:xfrm>
              <a:off x="133472" y="544229"/>
              <a:ext cx="1189658" cy="1189658"/>
            </a:xfrm>
            <a:custGeom>
              <a:avLst/>
              <a:gdLst/>
              <a:ahLst/>
              <a:cxnLst/>
              <a:rect l="l" t="t" r="r" b="b"/>
              <a:pathLst>
                <a:path w="1189658" h="1189658">
                  <a:moveTo>
                    <a:pt x="0" y="0"/>
                  </a:moveTo>
                  <a:lnTo>
                    <a:pt x="1189658" y="0"/>
                  </a:lnTo>
                  <a:lnTo>
                    <a:pt x="1189658" y="1189658"/>
                  </a:lnTo>
                  <a:lnTo>
                    <a:pt x="0" y="1189658"/>
                  </a:lnTo>
                  <a:lnTo>
                    <a:pt x="0" y="0"/>
                  </a:lnTo>
                  <a:close/>
                </a:path>
              </a:pathLst>
            </a:custGeom>
            <a:blipFill>
              <a:blip r:embed="rId7"/>
              <a:stretch>
                <a:fillRect/>
              </a:stretch>
            </a:blipFill>
          </p:spPr>
          <p:txBody>
            <a:bodyPr/>
            <a:lstStyle/>
            <a:p>
              <a:endParaRPr lang="en-150"/>
            </a:p>
          </p:txBody>
        </p:sp>
        <p:sp>
          <p:nvSpPr>
            <p:cNvPr id="20" name="TextBox 20"/>
            <p:cNvSpPr txBox="1"/>
            <p:nvPr/>
          </p:nvSpPr>
          <p:spPr>
            <a:xfrm>
              <a:off x="1457128" y="600031"/>
              <a:ext cx="4757640" cy="1127125"/>
            </a:xfrm>
            <a:prstGeom prst="rect">
              <a:avLst/>
            </a:prstGeom>
          </p:spPr>
          <p:txBody>
            <a:bodyPr lIns="0" tIns="0" rIns="0" bIns="0" rtlCol="0" anchor="t">
              <a:spAutoFit/>
            </a:bodyPr>
            <a:lstStyle/>
            <a:p>
              <a:pPr algn="r">
                <a:lnSpc>
                  <a:spcPts val="1680"/>
                </a:lnSpc>
              </a:pPr>
              <a:r>
                <a:rPr lang="en" sz="1400">
                  <a:solidFill>
                    <a:srgbClr val="262626"/>
                  </a:solidFill>
                  <a:latin typeface="Helvetica"/>
                  <a:ea typeface="Helvetica"/>
                  <a:cs typeface="Helvetica"/>
                  <a:sym typeface="Helvetica"/>
                </a:rPr>
                <a:t>Our intelligence eliminates false alerts regarding consumption, toner and other supplies, reducing unnecessary shipments and optimizing resource replenishment.</a:t>
              </a:r>
            </a:p>
          </p:txBody>
        </p:sp>
        <p:sp>
          <p:nvSpPr>
            <p:cNvPr id="21" name="TextBox 21"/>
            <p:cNvSpPr txBox="1"/>
            <p:nvPr/>
          </p:nvSpPr>
          <p:spPr>
            <a:xfrm>
              <a:off x="0" y="0"/>
              <a:ext cx="6238120" cy="371068"/>
            </a:xfrm>
            <a:prstGeom prst="rect">
              <a:avLst/>
            </a:prstGeom>
          </p:spPr>
          <p:txBody>
            <a:bodyPr lIns="0" tIns="0" rIns="0" bIns="0" rtlCol="0" anchor="t">
              <a:spAutoFit/>
            </a:bodyPr>
            <a:lstStyle/>
            <a:p>
              <a:pPr algn="r">
                <a:lnSpc>
                  <a:spcPts val="2230"/>
                </a:lnSpc>
              </a:pPr>
              <a:r>
                <a:rPr lang="en" sz="1859" b="1">
                  <a:solidFill>
                    <a:srgbClr val="7D008C"/>
                  </a:solidFill>
                  <a:latin typeface="Museo Moderno Semi-Bold"/>
                  <a:ea typeface="Museo Moderno Semi-Bold"/>
                  <a:cs typeface="Museo Moderno Semi-Bold"/>
                  <a:sym typeface="Museo Moderno Semi-Bold"/>
                </a:rPr>
                <a:t>ELIMINATION OF FALSE ALERTS</a:t>
              </a:r>
            </a:p>
          </p:txBody>
        </p:sp>
      </p:grpSp>
      <p:grpSp>
        <p:nvGrpSpPr>
          <p:cNvPr id="22" name="Group 22"/>
          <p:cNvGrpSpPr/>
          <p:nvPr/>
        </p:nvGrpSpPr>
        <p:grpSpPr>
          <a:xfrm>
            <a:off x="6391184" y="2999737"/>
            <a:ext cx="4503274" cy="1507097"/>
            <a:chOff x="0" y="0"/>
            <a:chExt cx="6004366" cy="2009462"/>
          </a:xfrm>
        </p:grpSpPr>
        <p:sp>
          <p:nvSpPr>
            <p:cNvPr id="23" name="TextBox 23"/>
            <p:cNvSpPr txBox="1"/>
            <p:nvPr/>
          </p:nvSpPr>
          <p:spPr>
            <a:xfrm>
              <a:off x="911625" y="0"/>
              <a:ext cx="5092740" cy="742137"/>
            </a:xfrm>
            <a:prstGeom prst="rect">
              <a:avLst/>
            </a:prstGeom>
          </p:spPr>
          <p:txBody>
            <a:bodyPr lIns="0" tIns="0" rIns="0" bIns="0" rtlCol="0" anchor="t">
              <a:spAutoFit/>
            </a:bodyPr>
            <a:lstStyle/>
            <a:p>
              <a:pPr algn="r">
                <a:lnSpc>
                  <a:spcPts val="2230"/>
                </a:lnSpc>
              </a:pPr>
              <a:r>
                <a:rPr lang="en" sz="1859" b="1">
                  <a:solidFill>
                    <a:srgbClr val="7D008C"/>
                  </a:solidFill>
                  <a:latin typeface="Museo Moderno Semi-Bold"/>
                  <a:ea typeface="Museo Moderno Semi-Bold"/>
                  <a:cs typeface="Museo Moderno Semi-Bold"/>
                  <a:sym typeface="Museo Moderno Semi-Bold"/>
                </a:rPr>
                <a:t>PRINT GOVERNANCE AND ACCESS CONTROL</a:t>
              </a:r>
            </a:p>
          </p:txBody>
        </p:sp>
        <p:sp>
          <p:nvSpPr>
            <p:cNvPr id="24" name="Freeform 24" descr="Gráfico 57"/>
            <p:cNvSpPr/>
            <p:nvPr/>
          </p:nvSpPr>
          <p:spPr>
            <a:xfrm>
              <a:off x="0" y="639809"/>
              <a:ext cx="1288525" cy="1063879"/>
            </a:xfrm>
            <a:custGeom>
              <a:avLst/>
              <a:gdLst/>
              <a:ahLst/>
              <a:cxnLst/>
              <a:rect l="l" t="t" r="r" b="b"/>
              <a:pathLst>
                <a:path w="1288525" h="1063879">
                  <a:moveTo>
                    <a:pt x="0" y="0"/>
                  </a:moveTo>
                  <a:lnTo>
                    <a:pt x="1288525" y="0"/>
                  </a:lnTo>
                  <a:lnTo>
                    <a:pt x="1288525" y="1063879"/>
                  </a:lnTo>
                  <a:lnTo>
                    <a:pt x="0" y="1063879"/>
                  </a:lnTo>
                  <a:lnTo>
                    <a:pt x="0" y="0"/>
                  </a:lnTo>
                  <a:close/>
                </a:path>
              </a:pathLst>
            </a:custGeom>
            <a:blipFill>
              <a:blip r:embed="rId8"/>
              <a:stretch>
                <a:fillRect/>
              </a:stretch>
            </a:blipFill>
          </p:spPr>
          <p:txBody>
            <a:bodyPr/>
            <a:lstStyle/>
            <a:p>
              <a:endParaRPr lang="en-150"/>
            </a:p>
          </p:txBody>
        </p:sp>
        <p:sp>
          <p:nvSpPr>
            <p:cNvPr id="25" name="TextBox 25"/>
            <p:cNvSpPr txBox="1"/>
            <p:nvPr/>
          </p:nvSpPr>
          <p:spPr>
            <a:xfrm>
              <a:off x="1414581" y="882337"/>
              <a:ext cx="4570020" cy="1127125"/>
            </a:xfrm>
            <a:prstGeom prst="rect">
              <a:avLst/>
            </a:prstGeom>
          </p:spPr>
          <p:txBody>
            <a:bodyPr lIns="0" tIns="0" rIns="0" bIns="0" rtlCol="0" anchor="t">
              <a:spAutoFit/>
            </a:bodyPr>
            <a:lstStyle/>
            <a:p>
              <a:pPr algn="r">
                <a:lnSpc>
                  <a:spcPts val="1680"/>
                </a:lnSpc>
              </a:pPr>
              <a:r>
                <a:rPr lang="en" sz="1400">
                  <a:solidFill>
                    <a:srgbClr val="262626"/>
                  </a:solidFill>
                  <a:latin typeface="Helvetica"/>
                  <a:ea typeface="Helvetica"/>
                  <a:cs typeface="Helvetica"/>
                  <a:sym typeface="Helvetica"/>
                </a:rPr>
                <a:t>Strict governance over who can print and where, ensuring permissions align with company security and usage policies.</a:t>
              </a:r>
            </a:p>
          </p:txBody>
        </p:sp>
      </p:grpSp>
      <p:grpSp>
        <p:nvGrpSpPr>
          <p:cNvPr id="26" name="Group 26"/>
          <p:cNvGrpSpPr/>
          <p:nvPr/>
        </p:nvGrpSpPr>
        <p:grpSpPr>
          <a:xfrm>
            <a:off x="6258520" y="5108741"/>
            <a:ext cx="4701298" cy="1784971"/>
            <a:chOff x="0" y="0"/>
            <a:chExt cx="6268397" cy="2379961"/>
          </a:xfrm>
        </p:grpSpPr>
        <p:sp>
          <p:nvSpPr>
            <p:cNvPr id="27" name="Freeform 27" descr="Gráfico 111"/>
            <p:cNvSpPr/>
            <p:nvPr/>
          </p:nvSpPr>
          <p:spPr>
            <a:xfrm>
              <a:off x="152250" y="633788"/>
              <a:ext cx="1313159" cy="1281679"/>
            </a:xfrm>
            <a:custGeom>
              <a:avLst/>
              <a:gdLst/>
              <a:ahLst/>
              <a:cxnLst/>
              <a:rect l="l" t="t" r="r" b="b"/>
              <a:pathLst>
                <a:path w="1313159" h="1281679">
                  <a:moveTo>
                    <a:pt x="0" y="0"/>
                  </a:moveTo>
                  <a:lnTo>
                    <a:pt x="1313159" y="0"/>
                  </a:lnTo>
                  <a:lnTo>
                    <a:pt x="1313159" y="1281679"/>
                  </a:lnTo>
                  <a:lnTo>
                    <a:pt x="0" y="1281679"/>
                  </a:lnTo>
                  <a:lnTo>
                    <a:pt x="0" y="0"/>
                  </a:lnTo>
                  <a:close/>
                </a:path>
              </a:pathLst>
            </a:custGeom>
            <a:blipFill>
              <a:blip r:embed="rId9"/>
              <a:stretch>
                <a:fillRect/>
              </a:stretch>
            </a:blipFill>
          </p:spPr>
          <p:txBody>
            <a:bodyPr/>
            <a:lstStyle/>
            <a:p>
              <a:endParaRPr lang="en-150"/>
            </a:p>
          </p:txBody>
        </p:sp>
        <p:sp>
          <p:nvSpPr>
            <p:cNvPr id="28" name="TextBox 28"/>
            <p:cNvSpPr txBox="1"/>
            <p:nvPr/>
          </p:nvSpPr>
          <p:spPr>
            <a:xfrm>
              <a:off x="1819270" y="414636"/>
              <a:ext cx="4410456" cy="1965325"/>
            </a:xfrm>
            <a:prstGeom prst="rect">
              <a:avLst/>
            </a:prstGeom>
          </p:spPr>
          <p:txBody>
            <a:bodyPr lIns="0" tIns="0" rIns="0" bIns="0" rtlCol="0" anchor="t">
              <a:spAutoFit/>
            </a:bodyPr>
            <a:lstStyle/>
            <a:p>
              <a:pPr algn="r">
                <a:lnSpc>
                  <a:spcPts val="1680"/>
                </a:lnSpc>
              </a:pPr>
              <a:r>
                <a:rPr lang="en" sz="1400">
                  <a:solidFill>
                    <a:srgbClr val="262626"/>
                  </a:solidFill>
                  <a:latin typeface="Helvetica"/>
                  <a:ea typeface="Helvetica"/>
                  <a:cs typeface="Helvetica"/>
                  <a:sym typeface="Helvetica"/>
                </a:rPr>
                <a:t>The platform also monitors usage patterns and behaviors, providing a strategic view of the device fleet. For desktops and laptops, it includes real-time geolocation, software and hardware inventory, and vulnerability monitoring.</a:t>
              </a:r>
            </a:p>
          </p:txBody>
        </p:sp>
        <p:sp>
          <p:nvSpPr>
            <p:cNvPr id="29" name="TextBox 29"/>
            <p:cNvSpPr txBox="1"/>
            <p:nvPr/>
          </p:nvSpPr>
          <p:spPr>
            <a:xfrm>
              <a:off x="0" y="0"/>
              <a:ext cx="6268397" cy="371068"/>
            </a:xfrm>
            <a:prstGeom prst="rect">
              <a:avLst/>
            </a:prstGeom>
          </p:spPr>
          <p:txBody>
            <a:bodyPr lIns="0" tIns="0" rIns="0" bIns="0" rtlCol="0" anchor="t">
              <a:spAutoFit/>
            </a:bodyPr>
            <a:lstStyle/>
            <a:p>
              <a:pPr algn="r">
                <a:lnSpc>
                  <a:spcPts val="2230"/>
                </a:lnSpc>
              </a:pPr>
              <a:r>
                <a:rPr lang="en" sz="1859" b="1">
                  <a:solidFill>
                    <a:srgbClr val="7D008C"/>
                  </a:solidFill>
                  <a:latin typeface="Museo Moderno Semi-Bold"/>
                  <a:ea typeface="Museo Moderno Semi-Bold"/>
                  <a:cs typeface="Museo Moderno Semi-Bold"/>
                  <a:sym typeface="Museo Moderno Semi-Bold"/>
                </a:rPr>
                <a:t>MONITORING AND SECURITY</a:t>
              </a:r>
            </a:p>
          </p:txBody>
        </p:sp>
      </p:grpSp>
      <p:grpSp>
        <p:nvGrpSpPr>
          <p:cNvPr id="30" name="Group 30"/>
          <p:cNvGrpSpPr/>
          <p:nvPr/>
        </p:nvGrpSpPr>
        <p:grpSpPr>
          <a:xfrm>
            <a:off x="11659021" y="3067924"/>
            <a:ext cx="4700636" cy="1592412"/>
            <a:chOff x="-312568" y="0"/>
            <a:chExt cx="6267515" cy="2123216"/>
          </a:xfrm>
        </p:grpSpPr>
        <p:sp>
          <p:nvSpPr>
            <p:cNvPr id="31" name="TextBox 31"/>
            <p:cNvSpPr txBox="1"/>
            <p:nvPr/>
          </p:nvSpPr>
          <p:spPr>
            <a:xfrm>
              <a:off x="1133484" y="437291"/>
              <a:ext cx="4821463" cy="1685925"/>
            </a:xfrm>
            <a:prstGeom prst="rect">
              <a:avLst/>
            </a:prstGeom>
          </p:spPr>
          <p:txBody>
            <a:bodyPr lIns="0" tIns="0" rIns="0" bIns="0" rtlCol="0" anchor="t">
              <a:spAutoFit/>
            </a:bodyPr>
            <a:lstStyle/>
            <a:p>
              <a:pPr algn="r">
                <a:lnSpc>
                  <a:spcPts val="1680"/>
                </a:lnSpc>
              </a:pPr>
              <a:r>
                <a:rPr lang="en" sz="1400">
                  <a:solidFill>
                    <a:srgbClr val="262626"/>
                  </a:solidFill>
                  <a:latin typeface="Helvetica"/>
                  <a:ea typeface="Helvetica"/>
                  <a:cs typeface="Helvetica"/>
                  <a:sym typeface="Helvetica"/>
                </a:rPr>
                <a:t>20% savings on consumables without compromising quality. In addition to managing devices, the platform enables the management of the services that these devices perform, increasing efficiency and optimizing resources.</a:t>
              </a:r>
            </a:p>
          </p:txBody>
        </p:sp>
        <p:sp>
          <p:nvSpPr>
            <p:cNvPr id="32" name="Freeform 32" descr="Gráfico 45"/>
            <p:cNvSpPr/>
            <p:nvPr/>
          </p:nvSpPr>
          <p:spPr>
            <a:xfrm>
              <a:off x="-312568" y="667863"/>
              <a:ext cx="1341141" cy="1244405"/>
            </a:xfrm>
            <a:custGeom>
              <a:avLst/>
              <a:gdLst/>
              <a:ahLst/>
              <a:cxnLst/>
              <a:rect l="l" t="t" r="r" b="b"/>
              <a:pathLst>
                <a:path w="1341141" h="1244405">
                  <a:moveTo>
                    <a:pt x="0" y="0"/>
                  </a:moveTo>
                  <a:lnTo>
                    <a:pt x="1341141" y="0"/>
                  </a:lnTo>
                  <a:lnTo>
                    <a:pt x="1341141" y="1244405"/>
                  </a:lnTo>
                  <a:lnTo>
                    <a:pt x="0" y="1244405"/>
                  </a:lnTo>
                  <a:lnTo>
                    <a:pt x="0" y="0"/>
                  </a:lnTo>
                  <a:close/>
                </a:path>
              </a:pathLst>
            </a:custGeom>
            <a:blipFill>
              <a:blip r:embed="rId10"/>
              <a:stretch>
                <a:fillRect/>
              </a:stretch>
            </a:blipFill>
          </p:spPr>
          <p:txBody>
            <a:bodyPr/>
            <a:lstStyle/>
            <a:p>
              <a:endParaRPr lang="en-150"/>
            </a:p>
          </p:txBody>
        </p:sp>
        <p:sp>
          <p:nvSpPr>
            <p:cNvPr id="33" name="TextBox 33"/>
            <p:cNvSpPr txBox="1"/>
            <p:nvPr/>
          </p:nvSpPr>
          <p:spPr>
            <a:xfrm>
              <a:off x="356265" y="0"/>
              <a:ext cx="5571489" cy="371068"/>
            </a:xfrm>
            <a:prstGeom prst="rect">
              <a:avLst/>
            </a:prstGeom>
          </p:spPr>
          <p:txBody>
            <a:bodyPr lIns="0" tIns="0" rIns="0" bIns="0" rtlCol="0" anchor="t">
              <a:spAutoFit/>
            </a:bodyPr>
            <a:lstStyle/>
            <a:p>
              <a:pPr algn="r">
                <a:lnSpc>
                  <a:spcPts val="2230"/>
                </a:lnSpc>
              </a:pPr>
              <a:r>
                <a:rPr lang="en" sz="1859" b="1">
                  <a:solidFill>
                    <a:srgbClr val="7D008C"/>
                  </a:solidFill>
                  <a:latin typeface="Museo Moderno Semi-Bold"/>
                  <a:ea typeface="Museo Moderno Semi-Bold"/>
                  <a:cs typeface="Museo Moderno Semi-Bold"/>
                  <a:sym typeface="Museo Moderno Semi-Bold"/>
                </a:rPr>
                <a:t>INCREASED PROFITABILITY</a:t>
              </a:r>
            </a:p>
          </p:txBody>
        </p:sp>
      </p:grpSp>
      <p:grpSp>
        <p:nvGrpSpPr>
          <p:cNvPr id="34" name="Group 34"/>
          <p:cNvGrpSpPr/>
          <p:nvPr/>
        </p:nvGrpSpPr>
        <p:grpSpPr>
          <a:xfrm>
            <a:off x="11821224" y="5091876"/>
            <a:ext cx="4600518" cy="1801836"/>
            <a:chOff x="0" y="0"/>
            <a:chExt cx="6134024" cy="2402448"/>
          </a:xfrm>
        </p:grpSpPr>
        <p:sp>
          <p:nvSpPr>
            <p:cNvPr id="35" name="Freeform 35" descr="Gráfico 65"/>
            <p:cNvSpPr/>
            <p:nvPr/>
          </p:nvSpPr>
          <p:spPr>
            <a:xfrm>
              <a:off x="0" y="635354"/>
              <a:ext cx="1313159" cy="1233574"/>
            </a:xfrm>
            <a:custGeom>
              <a:avLst/>
              <a:gdLst/>
              <a:ahLst/>
              <a:cxnLst/>
              <a:rect l="l" t="t" r="r" b="b"/>
              <a:pathLst>
                <a:path w="1313159" h="1233574">
                  <a:moveTo>
                    <a:pt x="0" y="0"/>
                  </a:moveTo>
                  <a:lnTo>
                    <a:pt x="1313159" y="0"/>
                  </a:lnTo>
                  <a:lnTo>
                    <a:pt x="1313159" y="1233574"/>
                  </a:lnTo>
                  <a:lnTo>
                    <a:pt x="0" y="1233574"/>
                  </a:lnTo>
                  <a:lnTo>
                    <a:pt x="0" y="0"/>
                  </a:lnTo>
                  <a:close/>
                </a:path>
              </a:pathLst>
            </a:custGeom>
            <a:blipFill>
              <a:blip r:embed="rId11"/>
              <a:stretch>
                <a:fillRect/>
              </a:stretch>
            </a:blipFill>
          </p:spPr>
          <p:txBody>
            <a:bodyPr/>
            <a:lstStyle/>
            <a:p>
              <a:endParaRPr lang="en-150"/>
            </a:p>
          </p:txBody>
        </p:sp>
        <p:sp>
          <p:nvSpPr>
            <p:cNvPr id="36" name="TextBox 36"/>
            <p:cNvSpPr txBox="1"/>
            <p:nvPr/>
          </p:nvSpPr>
          <p:spPr>
            <a:xfrm>
              <a:off x="1413890" y="437123"/>
              <a:ext cx="4720134" cy="1965325"/>
            </a:xfrm>
            <a:prstGeom prst="rect">
              <a:avLst/>
            </a:prstGeom>
          </p:spPr>
          <p:txBody>
            <a:bodyPr lIns="0" tIns="0" rIns="0" bIns="0" rtlCol="0" anchor="t">
              <a:spAutoFit/>
            </a:bodyPr>
            <a:lstStyle/>
            <a:p>
              <a:pPr algn="r">
                <a:lnSpc>
                  <a:spcPts val="1680"/>
                </a:lnSpc>
              </a:pPr>
              <a:r>
                <a:rPr lang="en" sz="1400">
                  <a:solidFill>
                    <a:srgbClr val="262626"/>
                  </a:solidFill>
                  <a:latin typeface="Helvetica"/>
                  <a:ea typeface="Helvetica"/>
                  <a:cs typeface="Helvetica"/>
                  <a:sym typeface="Helvetica"/>
                </a:rPr>
                <a:t>The Platform's suite of solutions enables suppliers to expand their business with customers by offering additional security and cost control options, such as security policies, print quotas and robust printing infrastructure with Pull Printing.</a:t>
              </a:r>
            </a:p>
          </p:txBody>
        </p:sp>
        <p:sp>
          <p:nvSpPr>
            <p:cNvPr id="37" name="TextBox 37"/>
            <p:cNvSpPr txBox="1"/>
            <p:nvPr/>
          </p:nvSpPr>
          <p:spPr>
            <a:xfrm>
              <a:off x="1653480" y="0"/>
              <a:ext cx="4451230" cy="371068"/>
            </a:xfrm>
            <a:prstGeom prst="rect">
              <a:avLst/>
            </a:prstGeom>
          </p:spPr>
          <p:txBody>
            <a:bodyPr lIns="0" tIns="0" rIns="0" bIns="0" rtlCol="0" anchor="t">
              <a:spAutoFit/>
            </a:bodyPr>
            <a:lstStyle/>
            <a:p>
              <a:pPr algn="r">
                <a:lnSpc>
                  <a:spcPts val="2230"/>
                </a:lnSpc>
              </a:pPr>
              <a:r>
                <a:rPr lang="en" sz="1859" b="1">
                  <a:solidFill>
                    <a:srgbClr val="7D008C"/>
                  </a:solidFill>
                  <a:latin typeface="Museo Moderno Semi-Bold"/>
                  <a:ea typeface="Museo Moderno Semi-Bold"/>
                  <a:cs typeface="Museo Moderno Semi-Bold"/>
                  <a:sym typeface="Museo Moderno Semi-Bold"/>
                </a:rPr>
                <a:t>INCREASE IN SALES</a:t>
              </a:r>
            </a:p>
          </p:txBody>
        </p:sp>
      </p:grpSp>
      <p:grpSp>
        <p:nvGrpSpPr>
          <p:cNvPr id="38" name="Group 38"/>
          <p:cNvGrpSpPr/>
          <p:nvPr/>
        </p:nvGrpSpPr>
        <p:grpSpPr>
          <a:xfrm>
            <a:off x="11525949" y="7367558"/>
            <a:ext cx="5000167" cy="1690437"/>
            <a:chOff x="0" y="0"/>
            <a:chExt cx="6666889" cy="2253916"/>
          </a:xfrm>
        </p:grpSpPr>
        <p:sp>
          <p:nvSpPr>
            <p:cNvPr id="39" name="TextBox 39"/>
            <p:cNvSpPr txBox="1"/>
            <p:nvPr/>
          </p:nvSpPr>
          <p:spPr>
            <a:xfrm>
              <a:off x="1177970" y="847391"/>
              <a:ext cx="5488918" cy="1406525"/>
            </a:xfrm>
            <a:prstGeom prst="rect">
              <a:avLst/>
            </a:prstGeom>
          </p:spPr>
          <p:txBody>
            <a:bodyPr lIns="0" tIns="0" rIns="0" bIns="0" rtlCol="0" anchor="t">
              <a:spAutoFit/>
            </a:bodyPr>
            <a:lstStyle/>
            <a:p>
              <a:pPr algn="r">
                <a:lnSpc>
                  <a:spcPts val="1680"/>
                </a:lnSpc>
              </a:pPr>
              <a:r>
                <a:rPr lang="en" sz="1400">
                  <a:solidFill>
                    <a:srgbClr val="262626"/>
                  </a:solidFill>
                  <a:latin typeface="Helvetica"/>
                  <a:ea typeface="Helvetica"/>
                  <a:cs typeface="Helvetica"/>
                  <a:sym typeface="Helvetica"/>
                </a:rPr>
                <a:t>We maximize the use of consumables by combining end-of-life alerts with load and production, which reduces waste by up to 20%. The platform also monitors environmental impact indicators, contributing to ESG practices.</a:t>
              </a:r>
            </a:p>
          </p:txBody>
        </p:sp>
        <p:sp>
          <p:nvSpPr>
            <p:cNvPr id="40" name="Freeform 40" descr="Gráfico 79"/>
            <p:cNvSpPr/>
            <p:nvPr/>
          </p:nvSpPr>
          <p:spPr>
            <a:xfrm>
              <a:off x="507400" y="1201492"/>
              <a:ext cx="969356" cy="1042317"/>
            </a:xfrm>
            <a:custGeom>
              <a:avLst/>
              <a:gdLst/>
              <a:ahLst/>
              <a:cxnLst/>
              <a:rect l="l" t="t" r="r" b="b"/>
              <a:pathLst>
                <a:path w="969356" h="1042317">
                  <a:moveTo>
                    <a:pt x="0" y="0"/>
                  </a:moveTo>
                  <a:lnTo>
                    <a:pt x="969356" y="0"/>
                  </a:lnTo>
                  <a:lnTo>
                    <a:pt x="969356" y="1042317"/>
                  </a:lnTo>
                  <a:lnTo>
                    <a:pt x="0" y="1042317"/>
                  </a:lnTo>
                  <a:lnTo>
                    <a:pt x="0" y="0"/>
                  </a:lnTo>
                  <a:close/>
                </a:path>
              </a:pathLst>
            </a:custGeom>
            <a:blipFill>
              <a:blip r:embed="rId12"/>
              <a:stretch>
                <a:fillRect/>
              </a:stretch>
            </a:blipFill>
          </p:spPr>
          <p:txBody>
            <a:bodyPr/>
            <a:lstStyle/>
            <a:p>
              <a:endParaRPr lang="en-150"/>
            </a:p>
          </p:txBody>
        </p:sp>
        <p:sp>
          <p:nvSpPr>
            <p:cNvPr id="41" name="TextBox 41"/>
            <p:cNvSpPr txBox="1"/>
            <p:nvPr/>
          </p:nvSpPr>
          <p:spPr>
            <a:xfrm>
              <a:off x="0" y="0"/>
              <a:ext cx="6608884" cy="742137"/>
            </a:xfrm>
            <a:prstGeom prst="rect">
              <a:avLst/>
            </a:prstGeom>
          </p:spPr>
          <p:txBody>
            <a:bodyPr lIns="0" tIns="0" rIns="0" bIns="0" rtlCol="0" anchor="t">
              <a:spAutoFit/>
            </a:bodyPr>
            <a:lstStyle/>
            <a:p>
              <a:pPr algn="r">
                <a:lnSpc>
                  <a:spcPts val="2230"/>
                </a:lnSpc>
              </a:pPr>
              <a:r>
                <a:rPr lang="en" sz="1859" b="1">
                  <a:solidFill>
                    <a:srgbClr val="7D008C"/>
                  </a:solidFill>
                  <a:latin typeface="Museo Moderno Semi-Bold"/>
                  <a:ea typeface="Museo Moderno Semi-Bold"/>
                  <a:cs typeface="Museo Moderno Semi-Bold"/>
                  <a:sym typeface="Museo Moderno Semi-Bold"/>
                </a:rPr>
                <a:t>OPTIMIZATION IN THE USE OF CONSUMABLES AND SUSTAINABILITY</a:t>
              </a:r>
            </a:p>
          </p:txBody>
        </p:sp>
      </p:grpSp>
      <p:sp>
        <p:nvSpPr>
          <p:cNvPr id="42" name="TextBox 42"/>
          <p:cNvSpPr txBox="1"/>
          <p:nvPr/>
        </p:nvSpPr>
        <p:spPr>
          <a:xfrm>
            <a:off x="1772318" y="551633"/>
            <a:ext cx="11890576" cy="762000"/>
          </a:xfrm>
          <a:prstGeom prst="rect">
            <a:avLst/>
          </a:prstGeom>
        </p:spPr>
        <p:txBody>
          <a:bodyPr lIns="0" tIns="0" rIns="0" bIns="0" rtlCol="0" anchor="t">
            <a:spAutoFit/>
          </a:bodyPr>
          <a:lstStyle/>
          <a:p>
            <a:pPr algn="l">
              <a:lnSpc>
                <a:spcPts val="6000"/>
              </a:lnSpc>
            </a:pPr>
            <a:r>
              <a:rPr lang="en" sz="5000" b="1" dirty="0">
                <a:solidFill>
                  <a:srgbClr val="7D008C"/>
                </a:solidFill>
                <a:latin typeface="Museo Moderno Semi-Bold"/>
                <a:ea typeface="Museo Moderno Semi-Bold"/>
                <a:cs typeface="Museo Moderno Semi-Bold"/>
                <a:sym typeface="Museo Moderno Semi-Bold"/>
              </a:rPr>
              <a:t>NDD Orbix Platform Differentiators</a:t>
            </a:r>
          </a:p>
        </p:txBody>
      </p:sp>
      <p:pic>
        <p:nvPicPr>
          <p:cNvPr id="3" name="Imagem 2" descr="Forma&#10;&#10;Descrição gerada automaticamente com confiança média">
            <a:extLst>
              <a:ext uri="{FF2B5EF4-FFF2-40B4-BE49-F238E27FC236}">
                <a16:creationId xmlns:a16="http://schemas.microsoft.com/office/drawing/2014/main" id="{A4DAE557-8D64-F478-966F-B06F6A44A8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409367" y="9436119"/>
            <a:ext cx="1524000" cy="481454"/>
          </a:xfrm>
          <a:prstGeom prst="rect">
            <a:avLst/>
          </a:prstGeom>
        </p:spPr>
      </p:pic>
      <p:pic>
        <p:nvPicPr>
          <p:cNvPr id="4" name="Imagem 2">
            <a:extLst>
              <a:ext uri="{FF2B5EF4-FFF2-40B4-BE49-F238E27FC236}">
                <a16:creationId xmlns:a16="http://schemas.microsoft.com/office/drawing/2014/main" id="{9BE2E99A-6FF6-0A53-2300-F744953D588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138534" y="278021"/>
            <a:ext cx="1251837" cy="131074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a:extLst>
              <a:ext uri="{FF2B5EF4-FFF2-40B4-BE49-F238E27FC236}">
                <a16:creationId xmlns:a16="http://schemas.microsoft.com/office/drawing/2014/main" id="{422CB6C3-1EEE-8D80-083A-4D243BF6C220}"/>
              </a:ext>
            </a:extLst>
          </p:cNvPr>
          <p:cNvSpPr txBox="1"/>
          <p:nvPr/>
        </p:nvSpPr>
        <p:spPr>
          <a:xfrm>
            <a:off x="1861516" y="502506"/>
            <a:ext cx="10249922" cy="861774"/>
          </a:xfrm>
          <a:prstGeom prst="rect">
            <a:avLst/>
          </a:prstGeom>
          <a:noFill/>
        </p:spPr>
        <p:txBody>
          <a:bodyPr wrap="none" rtlCol="0">
            <a:spAutoFit/>
          </a:bodyPr>
          <a:lstStyle/>
          <a:p>
            <a:r>
              <a:rPr lang="pt-BR" sz="5000" b="1" dirty="0" err="1">
                <a:solidFill>
                  <a:srgbClr val="7030A0"/>
                </a:solidFill>
                <a:latin typeface="MuseoModerno SemiBold" pitchFamily="2" charset="77"/>
                <a:ea typeface="Roboto Black" panose="02000000000000000000" pitchFamily="2" charset="0"/>
              </a:rPr>
              <a:t>Technical</a:t>
            </a:r>
            <a:r>
              <a:rPr lang="pt-BR" sz="5000" b="1" dirty="0">
                <a:solidFill>
                  <a:srgbClr val="7030A0"/>
                </a:solidFill>
                <a:latin typeface="MuseoModerno SemiBold" pitchFamily="2" charset="77"/>
                <a:ea typeface="Roboto Black" panose="02000000000000000000" pitchFamily="2" charset="0"/>
              </a:rPr>
              <a:t> </a:t>
            </a:r>
            <a:r>
              <a:rPr lang="pt-BR" sz="5000" b="1" dirty="0" err="1">
                <a:solidFill>
                  <a:srgbClr val="7030A0"/>
                </a:solidFill>
                <a:latin typeface="MuseoModerno SemiBold" pitchFamily="2" charset="77"/>
                <a:ea typeface="Roboto Black" panose="02000000000000000000" pitchFamily="2" charset="0"/>
              </a:rPr>
              <a:t>Benefits</a:t>
            </a:r>
            <a:r>
              <a:rPr lang="pt-BR" sz="5000" b="1" dirty="0">
                <a:solidFill>
                  <a:srgbClr val="7030A0"/>
                </a:solidFill>
                <a:latin typeface="MuseoModerno SemiBold" pitchFamily="2" charset="77"/>
                <a:ea typeface="Roboto Black" panose="02000000000000000000" pitchFamily="2" charset="0"/>
              </a:rPr>
              <a:t> NDD Print360</a:t>
            </a:r>
            <a:endParaRPr lang="pt-BR" sz="5000" b="1" dirty="0">
              <a:solidFill>
                <a:srgbClr val="7030A0"/>
              </a:solidFill>
              <a:latin typeface="MuseoModerno SemiBold" pitchFamily="2" charset="77"/>
              <a:ea typeface="Roboto Medium" panose="02000000000000000000" pitchFamily="2" charset="0"/>
            </a:endParaRPr>
          </a:p>
        </p:txBody>
      </p:sp>
      <p:pic>
        <p:nvPicPr>
          <p:cNvPr id="2" name="Google Shape;72;p14">
            <a:extLst>
              <a:ext uri="{FF2B5EF4-FFF2-40B4-BE49-F238E27FC236}">
                <a16:creationId xmlns:a16="http://schemas.microsoft.com/office/drawing/2014/main" id="{403A1E46-3FE1-4A6F-5753-18C18091C290}"/>
              </a:ext>
            </a:extLst>
          </p:cNvPr>
          <p:cNvPicPr preferRelativeResize="0"/>
          <p:nvPr/>
        </p:nvPicPr>
        <p:blipFill>
          <a:blip r:embed="rId3">
            <a:alphaModFix/>
          </a:blip>
          <a:stretch>
            <a:fillRect/>
          </a:stretch>
        </p:blipFill>
        <p:spPr>
          <a:xfrm>
            <a:off x="16393613" y="9487223"/>
            <a:ext cx="1082339" cy="345338"/>
          </a:xfrm>
          <a:prstGeom prst="rect">
            <a:avLst/>
          </a:prstGeom>
          <a:noFill/>
          <a:ln>
            <a:noFill/>
          </a:ln>
        </p:spPr>
      </p:pic>
      <p:pic>
        <p:nvPicPr>
          <p:cNvPr id="3" name="Imagem 2">
            <a:extLst>
              <a:ext uri="{FF2B5EF4-FFF2-40B4-BE49-F238E27FC236}">
                <a16:creationId xmlns:a16="http://schemas.microsoft.com/office/drawing/2014/main" id="{6CCE0CC3-AAF4-2110-F62E-F4FE7FEE8C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8534" y="278021"/>
            <a:ext cx="1251837" cy="1310744"/>
          </a:xfrm>
          <a:prstGeom prst="rect">
            <a:avLst/>
          </a:prstGeom>
        </p:spPr>
      </p:pic>
      <p:pic>
        <p:nvPicPr>
          <p:cNvPr id="1032" name="Gráfico 1031" descr="Inventário correto estrutura de tópicos">
            <a:hlinkClick r:id="" action="ppaction://noaction"/>
            <a:extLst>
              <a:ext uri="{FF2B5EF4-FFF2-40B4-BE49-F238E27FC236}">
                <a16:creationId xmlns:a16="http://schemas.microsoft.com/office/drawing/2014/main" id="{E01C67F9-EA6E-84AC-7ABB-410ACDA9DC0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37091" y="2369893"/>
            <a:ext cx="1371600" cy="1371600"/>
          </a:xfrm>
          <a:prstGeom prst="rect">
            <a:avLst/>
          </a:prstGeom>
        </p:spPr>
      </p:pic>
      <p:sp>
        <p:nvSpPr>
          <p:cNvPr id="1037" name="CaixaDeTexto 1036">
            <a:extLst>
              <a:ext uri="{FF2B5EF4-FFF2-40B4-BE49-F238E27FC236}">
                <a16:creationId xmlns:a16="http://schemas.microsoft.com/office/drawing/2014/main" id="{BE5CEBC0-DBC2-E647-4E9C-EF01389C7802}"/>
              </a:ext>
            </a:extLst>
          </p:cNvPr>
          <p:cNvSpPr txBox="1"/>
          <p:nvPr/>
        </p:nvSpPr>
        <p:spPr>
          <a:xfrm>
            <a:off x="2496792" y="1716865"/>
            <a:ext cx="3200145" cy="2677656"/>
          </a:xfrm>
          <a:prstGeom prst="rect">
            <a:avLst/>
          </a:prstGeom>
          <a:noFill/>
        </p:spPr>
        <p:txBody>
          <a:bodyPr wrap="square">
            <a:spAutoFit/>
          </a:bodyPr>
          <a:lstStyle/>
          <a:p>
            <a:pPr algn="just"/>
            <a:endParaRPr lang="en-US" sz="2100" dirty="0">
              <a:latin typeface="Roboto Medium" panose="02000000000000000000" pitchFamily="2" charset="0"/>
              <a:ea typeface="Roboto Medium" panose="02000000000000000000" pitchFamily="2" charset="0"/>
            </a:endParaRPr>
          </a:p>
          <a:p>
            <a:pPr algn="just"/>
            <a:r>
              <a:rPr lang="en-US" sz="2100" b="1" dirty="0">
                <a:solidFill>
                  <a:srgbClr val="7030A0"/>
                </a:solidFill>
                <a:latin typeface="Roboto Black" panose="02000000000000000000" pitchFamily="2" charset="0"/>
                <a:ea typeface="Roboto Black" panose="02000000000000000000" pitchFamily="2" charset="0"/>
              </a:rPr>
              <a:t>Multivendor Support</a:t>
            </a:r>
          </a:p>
          <a:p>
            <a:r>
              <a:rPr lang="en-US" sz="2100" dirty="0">
                <a:latin typeface="Roboto Medium" panose="02000000000000000000" pitchFamily="2" charset="0"/>
                <a:ea typeface="Roboto Medium" panose="02000000000000000000" pitchFamily="2" charset="0"/>
              </a:rPr>
              <a:t>Resellers that work with different manufacturers need to offer customer a single user experience across different platforms.</a:t>
            </a:r>
            <a:endParaRPr lang="pt-BR" sz="2100" dirty="0">
              <a:latin typeface="Roboto Medium" panose="02000000000000000000" pitchFamily="2" charset="0"/>
              <a:ea typeface="Roboto Medium" panose="02000000000000000000" pitchFamily="2" charset="0"/>
            </a:endParaRPr>
          </a:p>
        </p:txBody>
      </p:sp>
      <p:pic>
        <p:nvPicPr>
          <p:cNvPr id="5" name="Picture 4">
            <a:extLst>
              <a:ext uri="{FF2B5EF4-FFF2-40B4-BE49-F238E27FC236}">
                <a16:creationId xmlns:a16="http://schemas.microsoft.com/office/drawing/2014/main" id="{E4990694-49E6-6FC3-695B-1F9D2EE17063}"/>
              </a:ext>
            </a:extLst>
          </p:cNvPr>
          <p:cNvPicPr>
            <a:picLocks noChangeAspect="1"/>
          </p:cNvPicPr>
          <p:nvPr/>
        </p:nvPicPr>
        <p:blipFill>
          <a:blip r:embed="rId6">
            <a:duotone>
              <a:schemeClr val="accent2">
                <a:shade val="45000"/>
                <a:satMod val="135000"/>
              </a:schemeClr>
              <a:prstClr val="white"/>
            </a:duotone>
          </a:blip>
          <a:stretch>
            <a:fillRect/>
          </a:stretch>
        </p:blipFill>
        <p:spPr>
          <a:xfrm>
            <a:off x="383813" y="2596462"/>
            <a:ext cx="1863636" cy="1223012"/>
          </a:xfrm>
          <a:prstGeom prst="rect">
            <a:avLst/>
          </a:prstGeom>
        </p:spPr>
      </p:pic>
      <p:pic>
        <p:nvPicPr>
          <p:cNvPr id="16" name="Picture 15">
            <a:extLst>
              <a:ext uri="{FF2B5EF4-FFF2-40B4-BE49-F238E27FC236}">
                <a16:creationId xmlns:a16="http://schemas.microsoft.com/office/drawing/2014/main" id="{9B1DA3BC-C34C-4A16-5843-93B874CB3418}"/>
              </a:ext>
            </a:extLst>
          </p:cNvPr>
          <p:cNvPicPr>
            <a:picLocks noChangeAspect="1"/>
          </p:cNvPicPr>
          <p:nvPr/>
        </p:nvPicPr>
        <p:blipFill>
          <a:blip r:embed="rId7">
            <a:duotone>
              <a:schemeClr val="accent2">
                <a:shade val="45000"/>
                <a:satMod val="135000"/>
              </a:schemeClr>
              <a:prstClr val="white"/>
            </a:duotone>
          </a:blip>
          <a:stretch>
            <a:fillRect/>
          </a:stretch>
        </p:blipFill>
        <p:spPr>
          <a:xfrm>
            <a:off x="677059" y="5051656"/>
            <a:ext cx="1302858" cy="1302858"/>
          </a:xfrm>
          <a:prstGeom prst="rect">
            <a:avLst/>
          </a:prstGeom>
        </p:spPr>
      </p:pic>
      <p:pic>
        <p:nvPicPr>
          <p:cNvPr id="21" name="Picture 20">
            <a:extLst>
              <a:ext uri="{FF2B5EF4-FFF2-40B4-BE49-F238E27FC236}">
                <a16:creationId xmlns:a16="http://schemas.microsoft.com/office/drawing/2014/main" id="{6CD14DF9-96C2-7563-5FE6-1F74084F95C8}"/>
              </a:ext>
            </a:extLst>
          </p:cNvPr>
          <p:cNvPicPr>
            <a:picLocks noChangeAspect="1"/>
          </p:cNvPicPr>
          <p:nvPr/>
        </p:nvPicPr>
        <p:blipFill>
          <a:blip r:embed="rId8">
            <a:duotone>
              <a:schemeClr val="accent2">
                <a:shade val="45000"/>
                <a:satMod val="135000"/>
              </a:schemeClr>
              <a:prstClr val="white"/>
            </a:duotone>
          </a:blip>
          <a:stretch>
            <a:fillRect/>
          </a:stretch>
        </p:blipFill>
        <p:spPr>
          <a:xfrm>
            <a:off x="735139" y="7349522"/>
            <a:ext cx="1186698" cy="1186698"/>
          </a:xfrm>
          <a:prstGeom prst="rect">
            <a:avLst/>
          </a:prstGeom>
        </p:spPr>
      </p:pic>
      <p:sp>
        <p:nvSpPr>
          <p:cNvPr id="25" name="CaixaDeTexto 1036">
            <a:extLst>
              <a:ext uri="{FF2B5EF4-FFF2-40B4-BE49-F238E27FC236}">
                <a16:creationId xmlns:a16="http://schemas.microsoft.com/office/drawing/2014/main" id="{4764DE85-4D85-8B25-9A19-844C814AA1EA}"/>
              </a:ext>
            </a:extLst>
          </p:cNvPr>
          <p:cNvSpPr txBox="1"/>
          <p:nvPr/>
        </p:nvSpPr>
        <p:spPr>
          <a:xfrm>
            <a:off x="2496792" y="4483620"/>
            <a:ext cx="3200145" cy="2354491"/>
          </a:xfrm>
          <a:prstGeom prst="rect">
            <a:avLst/>
          </a:prstGeom>
          <a:noFill/>
        </p:spPr>
        <p:txBody>
          <a:bodyPr wrap="square">
            <a:spAutoFit/>
          </a:bodyPr>
          <a:lstStyle/>
          <a:p>
            <a:pPr algn="just"/>
            <a:endParaRPr lang="en-US" sz="2100" dirty="0">
              <a:latin typeface="Roboto Medium" panose="02000000000000000000" pitchFamily="2" charset="0"/>
              <a:ea typeface="Roboto Medium" panose="02000000000000000000" pitchFamily="2" charset="0"/>
            </a:endParaRPr>
          </a:p>
          <a:p>
            <a:pPr algn="just"/>
            <a:r>
              <a:rPr lang="en-US" sz="2100" b="1" dirty="0">
                <a:solidFill>
                  <a:srgbClr val="7030A0"/>
                </a:solidFill>
                <a:latin typeface="Roboto Black" panose="02000000000000000000" pitchFamily="2" charset="0"/>
                <a:ea typeface="Roboto Black" panose="02000000000000000000" pitchFamily="2" charset="0"/>
              </a:rPr>
              <a:t>USB Monitoring </a:t>
            </a:r>
          </a:p>
          <a:p>
            <a:r>
              <a:rPr lang="en-US" sz="2100" dirty="0">
                <a:latin typeface="Roboto Medium" panose="02000000000000000000" pitchFamily="2" charset="0"/>
                <a:ea typeface="Roboto Medium" panose="02000000000000000000" pitchFamily="2" charset="0"/>
              </a:rPr>
              <a:t>Possible to monitor USB connected devices. Easily track all your connected devices in a single platform.</a:t>
            </a:r>
            <a:endParaRPr lang="pt-BR" sz="2100" dirty="0">
              <a:latin typeface="Roboto Medium" panose="02000000000000000000" pitchFamily="2" charset="0"/>
              <a:ea typeface="Roboto Medium" panose="02000000000000000000" pitchFamily="2" charset="0"/>
            </a:endParaRPr>
          </a:p>
        </p:txBody>
      </p:sp>
      <p:sp>
        <p:nvSpPr>
          <p:cNvPr id="26" name="CaixaDeTexto 1036">
            <a:extLst>
              <a:ext uri="{FF2B5EF4-FFF2-40B4-BE49-F238E27FC236}">
                <a16:creationId xmlns:a16="http://schemas.microsoft.com/office/drawing/2014/main" id="{05A93BE7-B5E1-F70E-FA09-CF4E300BEFA9}"/>
              </a:ext>
            </a:extLst>
          </p:cNvPr>
          <p:cNvSpPr txBox="1"/>
          <p:nvPr/>
        </p:nvSpPr>
        <p:spPr>
          <a:xfrm>
            <a:off x="2496792" y="6927210"/>
            <a:ext cx="3200145" cy="2031325"/>
          </a:xfrm>
          <a:prstGeom prst="rect">
            <a:avLst/>
          </a:prstGeom>
          <a:noFill/>
        </p:spPr>
        <p:txBody>
          <a:bodyPr wrap="square">
            <a:spAutoFit/>
          </a:bodyPr>
          <a:lstStyle/>
          <a:p>
            <a:pPr algn="just"/>
            <a:endParaRPr lang="en-US" sz="2100" dirty="0">
              <a:latin typeface="Roboto Medium" panose="02000000000000000000" pitchFamily="2" charset="0"/>
              <a:ea typeface="Roboto Medium" panose="02000000000000000000" pitchFamily="2" charset="0"/>
            </a:endParaRPr>
          </a:p>
          <a:p>
            <a:pPr algn="just"/>
            <a:r>
              <a:rPr lang="en-US" sz="2100" b="1" dirty="0">
                <a:solidFill>
                  <a:srgbClr val="7030A0"/>
                </a:solidFill>
                <a:latin typeface="Roboto Black" panose="02000000000000000000" pitchFamily="2" charset="0"/>
                <a:ea typeface="Roboto Black" panose="02000000000000000000" pitchFamily="2" charset="0"/>
              </a:rPr>
              <a:t>Unique Architecture </a:t>
            </a:r>
          </a:p>
          <a:p>
            <a:r>
              <a:rPr lang="en-US" sz="2100" dirty="0">
                <a:latin typeface="Roboto Medium" panose="02000000000000000000" pitchFamily="2" charset="0"/>
                <a:ea typeface="Roboto Medium" panose="02000000000000000000" pitchFamily="2" charset="0"/>
              </a:rPr>
              <a:t>Flexible architecture that can be installed in a  local, hybrid or cloud environment.</a:t>
            </a:r>
            <a:endParaRPr lang="pt-BR" sz="2100" dirty="0">
              <a:latin typeface="Roboto Medium" panose="02000000000000000000" pitchFamily="2" charset="0"/>
              <a:ea typeface="Roboto Medium" panose="02000000000000000000" pitchFamily="2" charset="0"/>
            </a:endParaRPr>
          </a:p>
        </p:txBody>
      </p:sp>
      <p:pic>
        <p:nvPicPr>
          <p:cNvPr id="27" name="Picture 26">
            <a:extLst>
              <a:ext uri="{FF2B5EF4-FFF2-40B4-BE49-F238E27FC236}">
                <a16:creationId xmlns:a16="http://schemas.microsoft.com/office/drawing/2014/main" id="{D6049EC1-2033-F2C9-FE63-3364F25F7C05}"/>
              </a:ext>
            </a:extLst>
          </p:cNvPr>
          <p:cNvPicPr>
            <a:picLocks noChangeAspect="1"/>
          </p:cNvPicPr>
          <p:nvPr/>
        </p:nvPicPr>
        <p:blipFill>
          <a:blip r:embed="rId9">
            <a:duotone>
              <a:schemeClr val="accent2">
                <a:shade val="45000"/>
                <a:satMod val="135000"/>
              </a:schemeClr>
              <a:prstClr val="white"/>
            </a:duotone>
          </a:blip>
          <a:stretch>
            <a:fillRect/>
          </a:stretch>
        </p:blipFill>
        <p:spPr>
          <a:xfrm>
            <a:off x="6351791" y="2369893"/>
            <a:ext cx="1371600" cy="1371600"/>
          </a:xfrm>
          <a:prstGeom prst="rect">
            <a:avLst/>
          </a:prstGeom>
        </p:spPr>
      </p:pic>
      <p:sp>
        <p:nvSpPr>
          <p:cNvPr id="32" name="CaixaDeTexto 1036">
            <a:extLst>
              <a:ext uri="{FF2B5EF4-FFF2-40B4-BE49-F238E27FC236}">
                <a16:creationId xmlns:a16="http://schemas.microsoft.com/office/drawing/2014/main" id="{31D0BC3F-82D2-018D-BC71-05D692553AD4}"/>
              </a:ext>
            </a:extLst>
          </p:cNvPr>
          <p:cNvSpPr txBox="1"/>
          <p:nvPr/>
        </p:nvSpPr>
        <p:spPr>
          <a:xfrm>
            <a:off x="8181583" y="1686345"/>
            <a:ext cx="3200145" cy="2354491"/>
          </a:xfrm>
          <a:prstGeom prst="rect">
            <a:avLst/>
          </a:prstGeom>
          <a:noFill/>
        </p:spPr>
        <p:txBody>
          <a:bodyPr wrap="square">
            <a:spAutoFit/>
          </a:bodyPr>
          <a:lstStyle/>
          <a:p>
            <a:pPr algn="just"/>
            <a:endParaRPr lang="en-US" sz="2100" dirty="0">
              <a:latin typeface="Roboto Medium" panose="02000000000000000000" pitchFamily="2" charset="0"/>
              <a:ea typeface="Roboto Medium" panose="02000000000000000000" pitchFamily="2" charset="0"/>
            </a:endParaRPr>
          </a:p>
          <a:p>
            <a:pPr algn="just"/>
            <a:r>
              <a:rPr lang="en-US" sz="2100" b="1" dirty="0">
                <a:solidFill>
                  <a:srgbClr val="7030A0"/>
                </a:solidFill>
                <a:latin typeface="Roboto Black" panose="02000000000000000000" pitchFamily="2" charset="0"/>
                <a:ea typeface="Roboto Black" panose="02000000000000000000" pitchFamily="2" charset="0"/>
              </a:rPr>
              <a:t>Accounting Accuracy </a:t>
            </a:r>
          </a:p>
          <a:p>
            <a:r>
              <a:rPr lang="en-US" sz="2100" dirty="0">
                <a:latin typeface="Roboto Medium" panose="02000000000000000000" pitchFamily="2" charset="0"/>
                <a:ea typeface="Roboto Medium" panose="02000000000000000000" pitchFamily="2" charset="0"/>
              </a:rPr>
              <a:t>Accounting directly from the devices and not from the spooler makes NDD the most accurate technology in the market.</a:t>
            </a:r>
            <a:endParaRPr lang="pt-BR" sz="2100" dirty="0">
              <a:latin typeface="Roboto Medium" panose="02000000000000000000" pitchFamily="2" charset="0"/>
              <a:ea typeface="Roboto Medium" panose="02000000000000000000" pitchFamily="2" charset="0"/>
            </a:endParaRPr>
          </a:p>
        </p:txBody>
      </p:sp>
      <p:pic>
        <p:nvPicPr>
          <p:cNvPr id="34" name="Picture 33">
            <a:extLst>
              <a:ext uri="{FF2B5EF4-FFF2-40B4-BE49-F238E27FC236}">
                <a16:creationId xmlns:a16="http://schemas.microsoft.com/office/drawing/2014/main" id="{723B0A3E-6138-2E0F-D79F-1280E6B7F94D}"/>
              </a:ext>
            </a:extLst>
          </p:cNvPr>
          <p:cNvPicPr>
            <a:picLocks noChangeAspect="1"/>
          </p:cNvPicPr>
          <p:nvPr/>
        </p:nvPicPr>
        <p:blipFill>
          <a:blip r:embed="rId10">
            <a:duotone>
              <a:schemeClr val="accent2">
                <a:shade val="45000"/>
                <a:satMod val="135000"/>
              </a:schemeClr>
              <a:prstClr val="white"/>
            </a:duotone>
          </a:blip>
          <a:stretch>
            <a:fillRect/>
          </a:stretch>
        </p:blipFill>
        <p:spPr>
          <a:xfrm>
            <a:off x="6237875" y="4987504"/>
            <a:ext cx="1431161" cy="1431161"/>
          </a:xfrm>
          <a:prstGeom prst="rect">
            <a:avLst/>
          </a:prstGeom>
        </p:spPr>
      </p:pic>
      <p:sp>
        <p:nvSpPr>
          <p:cNvPr id="35" name="CaixaDeTexto 1036">
            <a:extLst>
              <a:ext uri="{FF2B5EF4-FFF2-40B4-BE49-F238E27FC236}">
                <a16:creationId xmlns:a16="http://schemas.microsoft.com/office/drawing/2014/main" id="{F7861EA7-9E09-353D-9E73-75C1E1A27302}"/>
              </a:ext>
            </a:extLst>
          </p:cNvPr>
          <p:cNvSpPr txBox="1"/>
          <p:nvPr/>
        </p:nvSpPr>
        <p:spPr>
          <a:xfrm>
            <a:off x="8181584" y="4322038"/>
            <a:ext cx="3200145" cy="2677656"/>
          </a:xfrm>
          <a:prstGeom prst="rect">
            <a:avLst/>
          </a:prstGeom>
          <a:noFill/>
        </p:spPr>
        <p:txBody>
          <a:bodyPr wrap="square">
            <a:spAutoFit/>
          </a:bodyPr>
          <a:lstStyle/>
          <a:p>
            <a:pPr algn="just"/>
            <a:endParaRPr lang="en-US" sz="2100" dirty="0">
              <a:latin typeface="Roboto Medium" panose="02000000000000000000" pitchFamily="2" charset="0"/>
              <a:ea typeface="Roboto Medium" panose="02000000000000000000" pitchFamily="2" charset="0"/>
            </a:endParaRPr>
          </a:p>
          <a:p>
            <a:pPr algn="just"/>
            <a:r>
              <a:rPr lang="en-US" sz="2100" b="1" dirty="0">
                <a:solidFill>
                  <a:srgbClr val="7030A0"/>
                </a:solidFill>
                <a:latin typeface="Roboto Black" panose="02000000000000000000" pitchFamily="2" charset="0"/>
                <a:ea typeface="Roboto Black" panose="02000000000000000000" pitchFamily="2" charset="0"/>
              </a:rPr>
              <a:t>Less Infrastructure</a:t>
            </a:r>
          </a:p>
          <a:p>
            <a:r>
              <a:rPr lang="en-US" sz="2100" dirty="0">
                <a:latin typeface="Roboto Medium" panose="02000000000000000000" pitchFamily="2" charset="0"/>
                <a:ea typeface="Roboto Medium" panose="02000000000000000000" pitchFamily="2" charset="0"/>
              </a:rPr>
              <a:t>Pull Print without Print Servers and Pull Print without Server (light version) are available to save high infrastructure costs.</a:t>
            </a:r>
            <a:endParaRPr lang="pt-BR" sz="2100" dirty="0">
              <a:latin typeface="Roboto Medium" panose="02000000000000000000" pitchFamily="2" charset="0"/>
              <a:ea typeface="Roboto Medium" panose="02000000000000000000" pitchFamily="2" charset="0"/>
            </a:endParaRPr>
          </a:p>
        </p:txBody>
      </p:sp>
      <p:pic>
        <p:nvPicPr>
          <p:cNvPr id="36" name="Picture 35">
            <a:extLst>
              <a:ext uri="{FF2B5EF4-FFF2-40B4-BE49-F238E27FC236}">
                <a16:creationId xmlns:a16="http://schemas.microsoft.com/office/drawing/2014/main" id="{90464EC1-634C-51BA-DCFB-7B5CD650B957}"/>
              </a:ext>
            </a:extLst>
          </p:cNvPr>
          <p:cNvPicPr>
            <a:picLocks noChangeAspect="1"/>
          </p:cNvPicPr>
          <p:nvPr/>
        </p:nvPicPr>
        <p:blipFill>
          <a:blip r:embed="rId11">
            <a:duotone>
              <a:prstClr val="black"/>
              <a:schemeClr val="tx2">
                <a:tint val="45000"/>
                <a:satMod val="400000"/>
              </a:schemeClr>
            </a:duotone>
          </a:blip>
          <a:stretch>
            <a:fillRect/>
          </a:stretch>
        </p:blipFill>
        <p:spPr>
          <a:xfrm>
            <a:off x="6415745" y="7325598"/>
            <a:ext cx="1243692" cy="1234547"/>
          </a:xfrm>
          <a:prstGeom prst="rect">
            <a:avLst/>
          </a:prstGeom>
        </p:spPr>
      </p:pic>
      <p:sp>
        <p:nvSpPr>
          <p:cNvPr id="38" name="CaixaDeTexto 1036">
            <a:extLst>
              <a:ext uri="{FF2B5EF4-FFF2-40B4-BE49-F238E27FC236}">
                <a16:creationId xmlns:a16="http://schemas.microsoft.com/office/drawing/2014/main" id="{E0FF484B-7846-B9EC-D035-AB47BF5B2E56}"/>
              </a:ext>
            </a:extLst>
          </p:cNvPr>
          <p:cNvSpPr txBox="1"/>
          <p:nvPr/>
        </p:nvSpPr>
        <p:spPr>
          <a:xfrm>
            <a:off x="8181582" y="7280896"/>
            <a:ext cx="3200145" cy="1384995"/>
          </a:xfrm>
          <a:prstGeom prst="rect">
            <a:avLst/>
          </a:prstGeom>
          <a:noFill/>
        </p:spPr>
        <p:txBody>
          <a:bodyPr wrap="square">
            <a:spAutoFit/>
          </a:bodyPr>
          <a:lstStyle/>
          <a:p>
            <a:pPr algn="just"/>
            <a:r>
              <a:rPr lang="en-US" sz="2100" b="1" dirty="0">
                <a:solidFill>
                  <a:srgbClr val="7030A0"/>
                </a:solidFill>
                <a:latin typeface="Roboto Black" panose="02000000000000000000" pitchFamily="2" charset="0"/>
                <a:ea typeface="Roboto Black" panose="02000000000000000000" pitchFamily="2" charset="0"/>
              </a:rPr>
              <a:t>Mobility</a:t>
            </a:r>
          </a:p>
          <a:p>
            <a:r>
              <a:rPr lang="en-US" sz="2100" dirty="0">
                <a:latin typeface="Roboto Medium" panose="02000000000000000000" pitchFamily="2" charset="0"/>
                <a:ea typeface="Roboto Medium" panose="02000000000000000000" pitchFamily="2" charset="0"/>
              </a:rPr>
              <a:t>Email Print, Releaser Web, QR Code &amp; Mobile app (IOS, Android)</a:t>
            </a:r>
            <a:endParaRPr lang="pt-BR" sz="2100" dirty="0">
              <a:latin typeface="Roboto Medium" panose="02000000000000000000" pitchFamily="2" charset="0"/>
              <a:ea typeface="Roboto Medium" panose="02000000000000000000" pitchFamily="2" charset="0"/>
            </a:endParaRPr>
          </a:p>
        </p:txBody>
      </p:sp>
      <p:sp>
        <p:nvSpPr>
          <p:cNvPr id="40" name="CaixaDeTexto 1036">
            <a:extLst>
              <a:ext uri="{FF2B5EF4-FFF2-40B4-BE49-F238E27FC236}">
                <a16:creationId xmlns:a16="http://schemas.microsoft.com/office/drawing/2014/main" id="{74497D00-51A8-C33A-0DD5-FA8EE450D0B3}"/>
              </a:ext>
            </a:extLst>
          </p:cNvPr>
          <p:cNvSpPr txBox="1"/>
          <p:nvPr/>
        </p:nvSpPr>
        <p:spPr>
          <a:xfrm>
            <a:off x="14021948" y="1716865"/>
            <a:ext cx="3200145" cy="2354491"/>
          </a:xfrm>
          <a:prstGeom prst="rect">
            <a:avLst/>
          </a:prstGeom>
          <a:noFill/>
        </p:spPr>
        <p:txBody>
          <a:bodyPr wrap="square">
            <a:spAutoFit/>
          </a:bodyPr>
          <a:lstStyle/>
          <a:p>
            <a:pPr algn="just"/>
            <a:endParaRPr lang="en-US" sz="2100" b="1" dirty="0">
              <a:solidFill>
                <a:srgbClr val="7030A0"/>
              </a:solidFill>
              <a:latin typeface="Roboto Black" panose="02000000000000000000" pitchFamily="2" charset="0"/>
              <a:ea typeface="Roboto Black" panose="02000000000000000000" pitchFamily="2" charset="0"/>
            </a:endParaRPr>
          </a:p>
          <a:p>
            <a:pPr algn="just"/>
            <a:r>
              <a:rPr lang="en-US" sz="2100" b="1" dirty="0">
                <a:solidFill>
                  <a:srgbClr val="7030A0"/>
                </a:solidFill>
                <a:latin typeface="Roboto Black" panose="02000000000000000000" pitchFamily="2" charset="0"/>
                <a:ea typeface="Roboto Black" panose="02000000000000000000" pitchFamily="2" charset="0"/>
              </a:rPr>
              <a:t>Easy Deployment</a:t>
            </a:r>
          </a:p>
          <a:p>
            <a:r>
              <a:rPr lang="en-US" sz="2100" dirty="0">
                <a:latin typeface="Roboto Medium" panose="02000000000000000000" pitchFamily="2" charset="0"/>
                <a:ea typeface="Roboto Medium" panose="02000000000000000000" pitchFamily="2" charset="0"/>
              </a:rPr>
              <a:t>It is possible to pre -install NDD Print360 on the lab. One unique Agent for Monitoring and Pull Print.</a:t>
            </a:r>
            <a:endParaRPr lang="pt-BR" sz="2100" dirty="0">
              <a:latin typeface="Roboto Medium" panose="02000000000000000000" pitchFamily="2" charset="0"/>
              <a:ea typeface="Roboto Medium" panose="02000000000000000000" pitchFamily="2" charset="0"/>
            </a:endParaRPr>
          </a:p>
        </p:txBody>
      </p:sp>
      <p:pic>
        <p:nvPicPr>
          <p:cNvPr id="42" name="Picture 41">
            <a:extLst>
              <a:ext uri="{FF2B5EF4-FFF2-40B4-BE49-F238E27FC236}">
                <a16:creationId xmlns:a16="http://schemas.microsoft.com/office/drawing/2014/main" id="{9A02B056-A2F5-DFB4-5EDE-9260BB1F3E0E}"/>
              </a:ext>
            </a:extLst>
          </p:cNvPr>
          <p:cNvPicPr>
            <a:picLocks noChangeAspect="1"/>
          </p:cNvPicPr>
          <p:nvPr/>
        </p:nvPicPr>
        <p:blipFill>
          <a:blip r:embed="rId12">
            <a:duotone>
              <a:schemeClr val="accent2">
                <a:shade val="45000"/>
                <a:satMod val="135000"/>
              </a:schemeClr>
              <a:prstClr val="white"/>
            </a:duotone>
          </a:blip>
          <a:stretch>
            <a:fillRect/>
          </a:stretch>
        </p:blipFill>
        <p:spPr>
          <a:xfrm>
            <a:off x="12037091" y="4975064"/>
            <a:ext cx="1371601" cy="1371601"/>
          </a:xfrm>
          <a:prstGeom prst="rect">
            <a:avLst/>
          </a:prstGeom>
        </p:spPr>
      </p:pic>
      <p:sp>
        <p:nvSpPr>
          <p:cNvPr id="46" name="CaixaDeTexto 1036">
            <a:extLst>
              <a:ext uri="{FF2B5EF4-FFF2-40B4-BE49-F238E27FC236}">
                <a16:creationId xmlns:a16="http://schemas.microsoft.com/office/drawing/2014/main" id="{D5DC7270-FB7E-E1DD-F72B-460DE08654FF}"/>
              </a:ext>
            </a:extLst>
          </p:cNvPr>
          <p:cNvSpPr txBox="1"/>
          <p:nvPr/>
        </p:nvSpPr>
        <p:spPr>
          <a:xfrm>
            <a:off x="14021948" y="4322038"/>
            <a:ext cx="3351652" cy="2031325"/>
          </a:xfrm>
          <a:prstGeom prst="rect">
            <a:avLst/>
          </a:prstGeom>
          <a:noFill/>
        </p:spPr>
        <p:txBody>
          <a:bodyPr wrap="square">
            <a:spAutoFit/>
          </a:bodyPr>
          <a:lstStyle/>
          <a:p>
            <a:pPr algn="just"/>
            <a:endParaRPr lang="en-US" sz="2100" b="1" dirty="0">
              <a:solidFill>
                <a:srgbClr val="8042FE"/>
              </a:solidFill>
              <a:latin typeface="Roboto Black" panose="02000000000000000000" pitchFamily="2" charset="0"/>
              <a:ea typeface="Roboto Black" panose="02000000000000000000" pitchFamily="2" charset="0"/>
            </a:endParaRPr>
          </a:p>
          <a:p>
            <a:pPr algn="just"/>
            <a:r>
              <a:rPr lang="en-US" sz="2100" b="1" dirty="0">
                <a:solidFill>
                  <a:srgbClr val="7030A0"/>
                </a:solidFill>
                <a:latin typeface="Roboto Black" panose="02000000000000000000" pitchFamily="2" charset="0"/>
                <a:ea typeface="Roboto Black" panose="02000000000000000000" pitchFamily="2" charset="0"/>
              </a:rPr>
              <a:t>High Redundancy</a:t>
            </a:r>
          </a:p>
          <a:p>
            <a:r>
              <a:rPr lang="en-US" sz="2100" dirty="0">
                <a:latin typeface="Roboto Medium" panose="02000000000000000000" pitchFamily="2" charset="0"/>
                <a:ea typeface="Roboto Medium" panose="02000000000000000000" pitchFamily="2" charset="0"/>
              </a:rPr>
              <a:t>Best technology available in the market for managing redundancy, cache in memory</a:t>
            </a:r>
            <a:endParaRPr lang="pt-BR" sz="2100" dirty="0">
              <a:latin typeface="Roboto Medium" panose="02000000000000000000" pitchFamily="2" charset="0"/>
              <a:ea typeface="Roboto Medium" panose="02000000000000000000" pitchFamily="2" charset="0"/>
            </a:endParaRPr>
          </a:p>
        </p:txBody>
      </p:sp>
      <p:pic>
        <p:nvPicPr>
          <p:cNvPr id="51" name="Picture 50">
            <a:extLst>
              <a:ext uri="{FF2B5EF4-FFF2-40B4-BE49-F238E27FC236}">
                <a16:creationId xmlns:a16="http://schemas.microsoft.com/office/drawing/2014/main" id="{9F828948-7C12-17FC-4C27-01CC83DF227B}"/>
              </a:ext>
            </a:extLst>
          </p:cNvPr>
          <p:cNvPicPr>
            <a:picLocks noChangeAspect="1"/>
          </p:cNvPicPr>
          <p:nvPr/>
        </p:nvPicPr>
        <p:blipFill>
          <a:blip r:embed="rId13">
            <a:duotone>
              <a:schemeClr val="accent2">
                <a:shade val="45000"/>
                <a:satMod val="135000"/>
              </a:schemeClr>
              <a:prstClr val="white"/>
            </a:duotone>
          </a:blip>
          <a:stretch>
            <a:fillRect/>
          </a:stretch>
        </p:blipFill>
        <p:spPr>
          <a:xfrm>
            <a:off x="12120143" y="7330724"/>
            <a:ext cx="1205496" cy="1205496"/>
          </a:xfrm>
          <a:prstGeom prst="rect">
            <a:avLst/>
          </a:prstGeom>
        </p:spPr>
      </p:pic>
      <p:sp>
        <p:nvSpPr>
          <p:cNvPr id="52" name="CaixaDeTexto 1036">
            <a:extLst>
              <a:ext uri="{FF2B5EF4-FFF2-40B4-BE49-F238E27FC236}">
                <a16:creationId xmlns:a16="http://schemas.microsoft.com/office/drawing/2014/main" id="{BA85B2A5-8EAA-21B4-C7BA-7F201ACF49C0}"/>
              </a:ext>
            </a:extLst>
          </p:cNvPr>
          <p:cNvSpPr txBox="1"/>
          <p:nvPr/>
        </p:nvSpPr>
        <p:spPr>
          <a:xfrm>
            <a:off x="14021948" y="6838111"/>
            <a:ext cx="3472758" cy="2354491"/>
          </a:xfrm>
          <a:prstGeom prst="rect">
            <a:avLst/>
          </a:prstGeom>
          <a:noFill/>
        </p:spPr>
        <p:txBody>
          <a:bodyPr wrap="square">
            <a:spAutoFit/>
          </a:bodyPr>
          <a:lstStyle/>
          <a:p>
            <a:pPr algn="just"/>
            <a:endParaRPr lang="en-US" sz="2100" dirty="0">
              <a:latin typeface="Roboto Medium" panose="02000000000000000000" pitchFamily="2" charset="0"/>
              <a:ea typeface="Roboto Medium" panose="02000000000000000000" pitchFamily="2" charset="0"/>
            </a:endParaRPr>
          </a:p>
          <a:p>
            <a:pPr algn="just"/>
            <a:r>
              <a:rPr lang="en-US" sz="2100" b="1" dirty="0">
                <a:solidFill>
                  <a:srgbClr val="7030A0"/>
                </a:solidFill>
                <a:latin typeface="Roboto Black" panose="02000000000000000000" pitchFamily="2" charset="0"/>
                <a:ea typeface="Roboto Black" panose="02000000000000000000" pitchFamily="2" charset="0"/>
              </a:rPr>
              <a:t>Digital Workflows </a:t>
            </a:r>
          </a:p>
          <a:p>
            <a:r>
              <a:rPr lang="en-US" sz="2100" dirty="0">
                <a:latin typeface="Roboto Medium" panose="02000000000000000000" pitchFamily="2" charset="0"/>
                <a:ea typeface="Roboto Medium" panose="02000000000000000000" pitchFamily="2" charset="0"/>
              </a:rPr>
              <a:t>Personalized workflows with capture of metadata on the screen and OCR. Integrations with DMS/ERP/CRM solutions.</a:t>
            </a:r>
            <a:endParaRPr lang="pt-BR" sz="2100" dirty="0">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382639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fill="hold"/>
                                        <p:tgtEl>
                                          <p:spTgt spid="38"/>
                                        </p:tgtEl>
                                        <p:attrNameLst>
                                          <p:attrName>ppt_x</p:attrName>
                                        </p:attrNameLst>
                                      </p:cBhvr>
                                      <p:tavLst>
                                        <p:tav tm="0">
                                          <p:val>
                                            <p:strVal val="#ppt_x"/>
                                          </p:val>
                                        </p:tav>
                                        <p:tav tm="100000">
                                          <p:val>
                                            <p:strVal val="#ppt_x"/>
                                          </p:val>
                                        </p:tav>
                                      </p:tavLst>
                                    </p:anim>
                                    <p:anim calcmode="lin" valueType="num">
                                      <p:cBhvr additive="base">
                                        <p:cTn id="34" dur="500" fill="hold"/>
                                        <p:tgtEl>
                                          <p:spTgt spid="3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1000"/>
                                        <p:tgtEl>
                                          <p:spTgt spid="40"/>
                                        </p:tgtEl>
                                      </p:cBhvr>
                                    </p:animEffect>
                                    <p:anim calcmode="lin" valueType="num">
                                      <p:cBhvr>
                                        <p:cTn id="42" dur="1000" fill="hold"/>
                                        <p:tgtEl>
                                          <p:spTgt spid="40"/>
                                        </p:tgtEl>
                                        <p:attrNameLst>
                                          <p:attrName>ppt_x</p:attrName>
                                        </p:attrNameLst>
                                      </p:cBhvr>
                                      <p:tavLst>
                                        <p:tav tm="0">
                                          <p:val>
                                            <p:strVal val="#ppt_x"/>
                                          </p:val>
                                        </p:tav>
                                        <p:tav tm="100000">
                                          <p:val>
                                            <p:strVal val="#ppt_x"/>
                                          </p:val>
                                        </p:tav>
                                      </p:tavLst>
                                    </p:anim>
                                    <p:anim calcmode="lin" valueType="num">
                                      <p:cBhvr>
                                        <p:cTn id="43" dur="1000" fill="hold"/>
                                        <p:tgtEl>
                                          <p:spTgt spid="4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1000"/>
                                        <p:tgtEl>
                                          <p:spTgt spid="46"/>
                                        </p:tgtEl>
                                      </p:cBhvr>
                                    </p:animEffect>
                                    <p:anim calcmode="lin" valueType="num">
                                      <p:cBhvr>
                                        <p:cTn id="52" dur="1000" fill="hold"/>
                                        <p:tgtEl>
                                          <p:spTgt spid="46"/>
                                        </p:tgtEl>
                                        <p:attrNameLst>
                                          <p:attrName>ppt_x</p:attrName>
                                        </p:attrNameLst>
                                      </p:cBhvr>
                                      <p:tavLst>
                                        <p:tav tm="0">
                                          <p:val>
                                            <p:strVal val="#ppt_x"/>
                                          </p:val>
                                        </p:tav>
                                        <p:tav tm="100000">
                                          <p:val>
                                            <p:strVal val="#ppt_x"/>
                                          </p:val>
                                        </p:tav>
                                      </p:tavLst>
                                    </p:anim>
                                    <p:anim calcmode="lin" valueType="num">
                                      <p:cBhvr>
                                        <p:cTn id="5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1000"/>
                                        <p:tgtEl>
                                          <p:spTgt spid="2"/>
                                        </p:tgtEl>
                                      </p:cBhvr>
                                    </p:animEffect>
                                    <p:anim calcmode="lin" valueType="num">
                                      <p:cBhvr>
                                        <p:cTn id="59" dur="1000" fill="hold"/>
                                        <p:tgtEl>
                                          <p:spTgt spid="2"/>
                                        </p:tgtEl>
                                        <p:attrNameLst>
                                          <p:attrName>ppt_x</p:attrName>
                                        </p:attrNameLst>
                                      </p:cBhvr>
                                      <p:tavLst>
                                        <p:tav tm="0">
                                          <p:val>
                                            <p:strVal val="#ppt_x"/>
                                          </p:val>
                                        </p:tav>
                                        <p:tav tm="100000">
                                          <p:val>
                                            <p:strVal val="#ppt_x"/>
                                          </p:val>
                                        </p:tav>
                                      </p:tavLst>
                                    </p:anim>
                                    <p:anim calcmode="lin" valueType="num">
                                      <p:cBhvr>
                                        <p:cTn id="60" dur="1000" fill="hold"/>
                                        <p:tgtEl>
                                          <p:spTgt spid="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fade">
                                      <p:cBhvr>
                                        <p:cTn id="63" dur="1000"/>
                                        <p:tgtEl>
                                          <p:spTgt spid="51"/>
                                        </p:tgtEl>
                                      </p:cBhvr>
                                    </p:animEffect>
                                    <p:anim calcmode="lin" valueType="num">
                                      <p:cBhvr>
                                        <p:cTn id="64" dur="1000" fill="hold"/>
                                        <p:tgtEl>
                                          <p:spTgt spid="51"/>
                                        </p:tgtEl>
                                        <p:attrNameLst>
                                          <p:attrName>ppt_x</p:attrName>
                                        </p:attrNameLst>
                                      </p:cBhvr>
                                      <p:tavLst>
                                        <p:tav tm="0">
                                          <p:val>
                                            <p:strVal val="#ppt_x"/>
                                          </p:val>
                                        </p:tav>
                                        <p:tav tm="100000">
                                          <p:val>
                                            <p:strVal val="#ppt_x"/>
                                          </p:val>
                                        </p:tav>
                                      </p:tavLst>
                                    </p:anim>
                                    <p:anim calcmode="lin" valueType="num">
                                      <p:cBhvr>
                                        <p:cTn id="65" dur="1000" fill="hold"/>
                                        <p:tgtEl>
                                          <p:spTgt spid="5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fade">
                                      <p:cBhvr>
                                        <p:cTn id="68" dur="1000"/>
                                        <p:tgtEl>
                                          <p:spTgt spid="52"/>
                                        </p:tgtEl>
                                      </p:cBhvr>
                                    </p:animEffect>
                                    <p:anim calcmode="lin" valueType="num">
                                      <p:cBhvr>
                                        <p:cTn id="69" dur="1000" fill="hold"/>
                                        <p:tgtEl>
                                          <p:spTgt spid="52"/>
                                        </p:tgtEl>
                                        <p:attrNameLst>
                                          <p:attrName>ppt_x</p:attrName>
                                        </p:attrNameLst>
                                      </p:cBhvr>
                                      <p:tavLst>
                                        <p:tav tm="0">
                                          <p:val>
                                            <p:strVal val="#ppt_x"/>
                                          </p:val>
                                        </p:tav>
                                        <p:tav tm="100000">
                                          <p:val>
                                            <p:strVal val="#ppt_x"/>
                                          </p:val>
                                        </p:tav>
                                      </p:tavLst>
                                    </p:anim>
                                    <p:anim calcmode="lin" valueType="num">
                                      <p:cBhvr>
                                        <p:cTn id="70"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2" grpId="0"/>
      <p:bldP spid="35" grpId="0"/>
      <p:bldP spid="38" grpId="0"/>
      <p:bldP spid="40" grpId="0"/>
      <p:bldP spid="46" grpId="0"/>
      <p:bldP spid="5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E09C4A1D8AB21445BD0A9A0FCCBAD193" ma:contentTypeVersion="4" ma:contentTypeDescription="Crie um novo documento." ma:contentTypeScope="" ma:versionID="c083697b3e801d8de7de8a8505cabe9d">
  <xsd:schema xmlns:xsd="http://www.w3.org/2001/XMLSchema" xmlns:xs="http://www.w3.org/2001/XMLSchema" xmlns:p="http://schemas.microsoft.com/office/2006/metadata/properties" xmlns:ns2="1b1bc22f-74d0-4624-b883-be9abcaef41f" targetNamespace="http://schemas.microsoft.com/office/2006/metadata/properties" ma:root="true" ma:fieldsID="bba010d14222ddc04ddf049eb9d6bdf9" ns2:_="">
    <xsd:import namespace="1b1bc22f-74d0-4624-b883-be9abcaef41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1bc22f-74d0-4624-b883-be9abcaef4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EB9F36-4D37-427C-AC3B-7E39D12F834A}">
  <ds:schemaRefs>
    <ds:schemaRef ds:uri="http://schemas.openxmlformats.org/package/2006/metadata/core-properties"/>
    <ds:schemaRef ds:uri="http://purl.org/dc/terms/"/>
    <ds:schemaRef ds:uri="http://purl.org/dc/dcmitype/"/>
    <ds:schemaRef ds:uri="http://schemas.microsoft.com/office/2006/documentManagement/types"/>
    <ds:schemaRef ds:uri="http://schemas.microsoft.com/office/infopath/2007/PartnerControls"/>
    <ds:schemaRef ds:uri="http://purl.org/dc/elements/1.1/"/>
    <ds:schemaRef ds:uri="1b1bc22f-74d0-4624-b883-be9abcaef41f"/>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2DB98BA-780D-4CAC-B185-37527B9B8F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1bc22f-74d0-4624-b883-be9abcaef4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7A9E69-EF3E-4159-A75F-DDE8067D83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7624</TotalTime>
  <Words>1828</Words>
  <Application>Microsoft Macintosh PowerPoint</Application>
  <PresentationFormat>Custom</PresentationFormat>
  <Paragraphs>305</Paragraphs>
  <Slides>15</Slides>
  <Notes>6</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Arial</vt:lpstr>
      <vt:lpstr>Calibri</vt:lpstr>
      <vt:lpstr>Museo Moderno Semi-Bold</vt:lpstr>
      <vt:lpstr>Museo Moderno Bold</vt:lpstr>
      <vt:lpstr>Webdings</vt:lpstr>
      <vt:lpstr>Roboto Medium</vt:lpstr>
      <vt:lpstr>MuseoModerno SemiBold</vt:lpstr>
      <vt:lpstr>Roboto Bold</vt:lpstr>
      <vt:lpstr>Museo Moderno</vt:lpstr>
      <vt:lpstr>Roboto Black</vt:lpstr>
      <vt:lpstr>Roboto Bold Italics</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NDD Orbix - Pitch Institucional - PT - jan 2025 v.03 27-01-2025.pptx</dc:title>
  <dc:creator>usuario</dc:creator>
  <cp:lastModifiedBy>Hendrik van Oosteren</cp:lastModifiedBy>
  <cp:revision>39</cp:revision>
  <dcterms:created xsi:type="dcterms:W3CDTF">2006-08-16T00:00:00Z</dcterms:created>
  <dcterms:modified xsi:type="dcterms:W3CDTF">2026-05-15T19:29:31Z</dcterms:modified>
  <dc:identifier>DAGeC68ETKM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0x010100E09C4A1D8AB21445BD0A9A0FCCBAD193</vt:lpwstr>
  </property>
</Properties>
</file>